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0" r:id="rId4"/>
    <p:sldId id="261" r:id="rId5"/>
    <p:sldId id="262" r:id="rId6"/>
    <p:sldId id="286" r:id="rId7"/>
    <p:sldId id="284" r:id="rId8"/>
    <p:sldId id="287" r:id="rId9"/>
    <p:sldId id="263" r:id="rId10"/>
    <p:sldId id="273" r:id="rId11"/>
    <p:sldId id="265" r:id="rId12"/>
    <p:sldId id="288" r:id="rId13"/>
    <p:sldId id="285" r:id="rId14"/>
    <p:sldId id="289" r:id="rId15"/>
    <p:sldId id="264" r:id="rId16"/>
    <p:sldId id="291" r:id="rId17"/>
    <p:sldId id="292" r:id="rId18"/>
    <p:sldId id="290" r:id="rId19"/>
    <p:sldId id="270" r:id="rId20"/>
    <p:sldId id="271" r:id="rId21"/>
    <p:sldId id="272" r:id="rId22"/>
    <p:sldId id="27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900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1:21:48.584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0 648,'6'0,"7"0,6 0,7 0,8 0,5 0,1 0,0 0,-3 0,-1 0,-2 0,-1 0,0 0,-1 0,0 0,0 0,-1-5,7-3,7 2,1 0,-7-4,1 0,-1-4,4 1,-1 2,-1 3,-2 3,-2-3,-3 0,-1-5,0 1,-1 2,-1 2,1 3,0 3,0 1,0 1,0 0,-1 0,2 1,-1-1,0 1,6-1,1 0,0 0,-1 0,-2 0,-1 0,-2 0,5 0,2 0,-1 0,4 0,0 0,-2 0,-2 0,-3 0,-1 0,-2 0,-1 0,0 0,0 0,0 0,5 0,2 0,0 0,-1 0,3 0,1 0,4 0,0 0,-3 0,-3 0,-3 0,3 0,-5-5,-3-3,-1 2,-1 0,0 2,0 2,1 0,-5-4,-1-1,0 0,1 2,2 2,2 0,1 2,6-5,8-1,2 0,-2 1,-3 2,-3 2,-14 1,-16 0,-16 1,-12 1,-8-1,-5 0,-7 1,-4-1,1 0,1 0,3 0,3 0,-5 0,0 0,1 0,1 0,-3 0,0 0,-5 0,-4 0,0 0,-3 0,3 0,-6 0,-6 0,4 0,-1 0,6 0,5 0,0 0,-2 0,1 0,-1 0,-4 0,3 0,3 0,6 0,3 0,4 0,2 0,1 0,1 0,-1 0,1 0,-1 0,1 6,-1 1,0 0,0-1,0-2,-1-1,1-2,-5 5,-3 1,-5 5,0 1,2 3,3-1,3-3,2-4,1-3,2-2,5 3,-2 2,-3-2,-2-1,1-2,0-1,0-1,0-1,0 6,1 1,-1-1,1-1,0 5,0 0,0-2,0-2,0-2,10-1,15-2,20-1,13 0,13 0,10-1,9 1,10-1,-1 1,5 0,1 0,-7 0,3 0,-6 0,3 0,7 0,-4 0,-2 0,3 0,-4 0,-3 0,-1 0,-5 0,-8 0,-6 0,-5 0,2 0,0 0,-2 0,-2 0,-1 0,-1 0,-1 0,-1 0,-1 0,7 0,6 0,8 0,11 0,5 0,3 0,5 0,-4 0,1 0,5 0,0-6,-2-1,3 0,-8 1,-4-4,-3 1,-6 0,-8-2,-8 0,-4 2,-4 2,4 3,0 2,-1-5,5 0,0 1,-1 0,-2 3,-8-4,-4-2,0 2,-6-4,-17 0,-14 2,-12 3,-7 2,-9 1,-10 2,-2 1,-3 0,2 1,-7-1,1 1,4-1,1 0,4 0,4 0,4 0,4 0,2 0,-4 0,0 0,-1 0,-3 0,-1 0,-3 0,0 0,3 0,2 0,4 0,-3 0,-6 0,0 0,-4 0,1 0,-1 0,-4 0,2 6,5 1,-1 5,2 1,-2-2,2-3,3 2,4 1,2-3,3-2,1-3,1-1,1-1,-1-1,1 0,-1 5,0 7,0 2,0-2,0-3,0-3,0 4,0-1,-1-1,1-2,0-3,5 5,3 0,-2-1,0-2,-2-2,-2 5,-1 0,-1-1,0-1,0-3,-1-1,1-1,-1 0,1 4,0 2,0-1,0 0,-1-3,1 0,0-2,0-1,0 0,0 0,-6 5,-1 2,0 0,1-2,2 4,1 1,2-2,0-2,1-2,0-2,0-1,0 0,0-2,0 1,6-6,7-7,6-7,6-5,4 7,3 12,1 12,0 16,1 11,4 4,2 1,0 1,-2-2,3-7,1-3,3-6,6-7,5-5,3-5,4-2,0-2,2-2,0 1,0 0,0 0,0-5,0-2,-1 0,6 2,1-3,0-1,-1-3,3-1,1 4,-1 2,-3-2,-2-6,-2 1,-6-3,3 2,1 3,1 4,1 4,-7-3,-1-1,0 2,1 2,-4-4,-1 0,2 2,2 1,2 2,2 2,1-4,1-2,1 2,-1-5,1 0,-1 2,0-3,1 1,-1 2,0 2,-5-3,-2 1,0 1,1 3,-3-5,0 1,1 1,2 2,2-3,2-1,1 3,1 1,-5-3,-2-1,1-3,1 0,1 3,2 2,1 3,1-3,0 0,0 1,0 2,-5-4,-2 0,1 1,1 2,1 3,2 1,0 1,2 0,0 2,1-1,-1 0,0 1,1-1,-1 0,0-5,1-3,-1 1,-6-4,-1-1,0 3,-4-4,0 2,2 1,2 4,3 2,7 2,4 1,0 1,-1 0,-2 1,-1-6,-1-2,-1 0,-6-3,-2-2,0 3,1 2,2 3,1 1,2 2,1 1,0 0,0 1,1 5,-7 7,-6 7,-7 5,-12-2,-5 2,-8-4,-7-6,-6-5,-9-4,0 2,-4 0,-2-2,-4-1,-1-3,2 0,-2-1,0-1,-2-1,-5 1,-10 0,1 0,-1-1,-6 1,3 0,-4 6,-1 1,1 0,1-2,0 5,2-1,1-1,6-2,7-2,3-1,2-2,6-1,3 0,3-1,-4 1,5 5,3 2,1 0,0-2,0 4,0 1,-2-2,1-2,-1-2,0-2,0-1,0 0,-1-2,-4 1,-8 0,-2-1,2 1,-2 0,2 0,2 0,3 5,3 3,3-1,1-1,7 4,1-1,1 0,3 2,1 0,-3-2,-2-2,-2-3,-3-2,-1-1,-1 5,-6 1,4 4,-4 2,-1 2,1 0,2-3,1-3,1-4,1 3,1 1,0-2,0-2,0-1,5 3,14 1,13-1,13-1,9-8,7-3,9-1,9-5,8-1,10 2,0 3,0-4,0 1,-1-3,1 0,5-3,-4 1,3 3,1 4,0-2,-2 0,-1-3,-6 0,2 3,-3 3,-8 2,-6 3,-5 1,-5 1,-3 0,-7-5,-2-2,0 0,1 2,2 1,3-4,0-1,2 2,0 1,5 3,3 0,-6-3,-3-1,-1 0,-1 2,0 1,1 2,1 1,1 1,-1 0,1 0,0 0,1 0,5 1,7-1,7 0,0 0,-4 0,-3 0,-6 0,-2 0,-3 0,-2-5,0-3,-1 1,0 2,-5-4,-7-7,-7-5,-5-5,-4-3,-8-2,-9-2,-7 0,-5 0,-5 5,-1 7,-2 3,0-2,1 3,0 4,0-1,0 1,0-1,1-5,0 1,0 4,6 10,17 5,22 8,20 3,9-2,-2 4,2 5,1-1,-3-4,4-3,-6 0,-4 0,3-3,-5 3,-2 0,-1-2,1-3,-1-2,7-1,-3 3,-2 1,0 0,0-2,-1-2,1 5,1 0,-1-1,-4 4,-2 5,0 1,7-4,4 2,0-1,1-4,-7 3,-2-2,-7 4,-6 4,-6 5,-5 3,-2 2,-3 3,-5 1,-3 0,-4-6,-7-1,-10 0,0 0,0-3,-7 0,4 1,1-3,-4 0,-7-4,4 1,3 3,1-2,3-5,5 2,-2 2,-3 0,5 1,1-3,-1 3,5 2,1-2,3-10,10-11,13-12,16-2,10-5,5 1,7-7,8-4,0 4,3 0,2-1,-2 0,-4 3,-7 7,-4 1,-9-2,-4 2,-7-2,-6-2,-6-4,-4-3,-2-2,-1-2,-7 0,-7 5,-6 7,-1 1,-1 5,-3 4,3-2,-1 2,-6-4,-5 1,-7 3,-2 2,1-2,2 1,7-5,5 2,1 1,0-2,-1 1,-2 3,5-3,1-5,0 1,3-3,0-3,-2-4,-3 3,4 0,-1 3,-7 1,-3 3,-2-2,-1 3,0-2,2 2,0 4,1 3,1 4,-1 1,1 3,11 6,14 2,15 5,16 6,9 5,6-1,6-5,1 0,-2 2,3 4,-1 3,2-3,9 0,2-5,5 1,4 2,7 2,1 4,-1-4,3 0,-1-5,-3 1,-8-4,-10-4,-9-4,-7-4,-11 3,-9 6,-9 6,-12 6,-10 3,-10-2,-6-6,-4-1,-2 1,-7 4,-7-3,-7 0,-11 3,-4-3,-2 0,-6 3,0 1,-3 4,0 0,-2-3,-3-1,1 1,-1 1,-3 1,3-3,5-1,5 1,5 1,8-3,9-5,9-7,11 2,6-3,8 3,6 5,7 4,8-1,11-4,8-6,6-3,3-5,3-1,1-2,0-1,5-5,2-8,4-1,-5-3,2-5,-1-3,3-3,0-2,-2-1,-3 4,-2 3,-3-7,5-2,0-2,5 1,-5 0,-3 1,2 6,-5 2,-2 1,-2-2,1 4,-6 1,0-2,0 4,1 5,3-1,-3-3,-2 2,2 4,-4-2,1 2,1 4,2 2,-3-2,-5-6,-11 1,-12-4,-10-3,-14 1,-6-1,-4 2,0 5,2 0,-4-4,-1 1,2-1,3 1,2 5,1-2,2 2,7-3,1-4,0 1,-1 4,-2-2,4-3,1 1,-2-1,-1 3,3-3,0 4,-2 3,-1 4,3-2,1 1,-2 1,-3 3,-1 2,-3 1,0-4,-1-2,11 1,14 2,25 1,20 8,9 8,7 2,6 4,-2-1,0 2,2 3,-5-1,-1 0,2 2,-3-2,-5-5,-6 0,-4-2,-3 1,-3-1,0-4,-1-3,1-3,-7 4,0 5,-1 1,2 3,3-1,0-3,-3 2,-2 3,-4 5,-6 3,-5 3,-10 2,-15 7,-17 2,-7 0,-14-2,-14-1,-11 4,-10 0,-10 4,-1 0,2-2,-6-3,0-3,6-2,3-7,1-3,7-1,11-3,9-7,9 2,10 2,8-2,10 3,4-3,2-4,5 2,11-2,18-3,12-3,14-2,12-2,2-2,5 0,-2 0,1-1,2 0,-3 1,-5 0,-5 0,-5 0,-3-1,-2 2,-1-1,-1 0,-5-6,-2-6,0-3,3-2,0-6,8 2,3-1,1-2,4 3,-4 0,1-3,-6-2,-3 4,4-1,1-2,1 4,-7 0,-2-3,-7-1,-6-3,-6-2,-5-1,-2-7,-3-2,0 1,0 1,0 1,0 2,0 1,-5-4,-7 4,-1 3,-4 0,-4 1,-4 0,-3 4,-2 2,-1 5,-1 6,0 4,0 5,-5-3,-7 0,-2 1,-3 1,-5 2,-3-4,2-1,0-5,4 0,0 3,-2-4,-3 2,-2-3,-3 1,9-2,9 1,6 3,4 4,8-2,3 0,0 3,3-4,11 0,13 2,11 2,8 3,6 2,3 7,2 2,0 1,1 3,4 1,2 3,-1 5,-2 4,-2-1,4 0,7-4,-1-5,4 1,4 3,-1-1,6 2,-1-3,-6-4,-5 2,-5-2,-5-2,-9 1,-3 6,0 4,-6 5,-4 3,-6 2,-4 2,-4 0,-11-6,-11-1,-12 0,-6 1,-8 2,-6-5,0-1,-1-3,2-1,5 2,-1 4,9 2,9 2,6-3,1-7,-1-1,3 2,6 4,0-4,2 2,-2-4,2 1,3 3,2 2,4 3,2 3,2 1,0 2,0-1,1 1,5-6,12-7,9-7,11-6,4-4,12-3,7-1,10-6,-2-7,4-6,6-1,-6 4,3 5,-2-1,-2 1,2-2,1 0,3-2,-6 2,-9-3,-11 2,-14-2,-13-4,-11-3,-8-4,-5-2,-3-1,0-2,-1 0,1 1,0-1,1 0,0 1,1-1,0 1,0 0,0 0,0 0,0-1,0 1,0 0,-5 0,-8 0,-1 0,-4 5,2-3,-3 3,3 0,-3 6,-2 1,-4-3,-3 3,-2 0,-1 3,-1-1,-1 3,0 3,0 4,1 4,-1 2,1 2,5-5,-3-2,-3 1,-6 1,-7 2,-2 1,2 0,4 2,3 0,3 0,1 0,3 1,0-1,0-5,1-2,-1 0,-5 1,-2 2,-5 2,-1 1,2 0,2-4,4-2,2 0,7 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1:22:14.006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1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13:05.525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870 1,'-5'5,"-8"2,-2 6,-3 0,1 3,4 5,3 4,-1 3,-4-3,-1 0,4 1,3 1,-2 2,-5 2,-5 0,1 1,4 0,-1 1,3-1,3 1,4-1,-2 0,-1 0,3 1,2-1,2 0,-4-5,-1-2,1 0,2 1,1 3,-3 0,-2 2,2 1,2 0,1 6,-3-4,-2-2,2-1,2 0,1-1,2 2,1-1,1 1,0 0,0 0,1 0,-1 0,0 6,0 1,0 6,1 5,-1 1,0-4,0 1,0 4,0-2,-1-4,1-4,0-4,0-2,0-3,0 4,0 2,0 5,0 0,0-1,0-4,0-2,0 4,0 0,0-2,0-1,0-3,0 5,0 0,0-1,0-1,0-2,0-2,0-1,0-1,0 0,0 0,0 0,0 0,0 0,-5-6,-8-6,-2-13,3-13,-3-11,-5-8,-3-5,2-9,4-2,0-1,-3-3,-4 0,-3-4,4-3,-1 6,-1 1,-2 2,4 3,6 2,-1 3,-1 8,1 2,5 0,3 10,5 13,8 18,9 11,2 7,0 3,-3 0,1 6,0 0,-3-1,3-3,-1-2,-2-2,3-2,-1-1,-3 0,-1 0,2-5,0-3,-1 1,-2 1,3-3,0-1,-1 2,3-3,6-6,4-4,6-5,2-9,-3-9,-1-3,-4-4,-1 1,-3-2,1 3,-3-2,1-2,4 2,-1-2,-5-2,1 2,-1 0,1 3,-1 0,2-3,4-4,5-2,-3-3,0 4,3 1,-4 10,-5 14,-5 11,-5 11,-3 6,-2 5,-2 1,0 2,0 0,0-1,1 0,-1-1,1-1,-6-5,-1-2,-5 0,-6 7,-11 4,-1 0,0 0,-7 0,4-1,2-7,0-2,1-6,-1-6,0-6,-1-4,1-2,4-8,2-2,6-6,5-5,6-11,3-6,-2-2,-1 0,-3 7,-1 2,2 1,3 0,2 0,2-2,2-1,1 0,0-1,-5 5,-1 2,-1 0,2-2,-4-1,-1-2,2-1,2-1,2 0,2 11,6 14,9 13,6 18,1 10,3-2,2 0,-3 0,1 0,-4 0,0 0,-3 0,1 0,-2 0,-4 0,2 0,4-5,0-2,-4 0,2-3,3-7,5-5,3-4,3-4,-3-7,-1-3,1 0,-4-4,0 0,-4-4,-5-4,-5-5,2-2,4 2,1 0,-3 0,-4-3,3 4,-1 1,4-1,-1-3,3 4,-1 1,-3-2,1 3,0 0,-4-2,3-3,-1-2,-2-2,2 4,0 2,-2 9,-3 14,-2 11,-7 10,-9 8,-2 3,1 3,3 1,-2-6,-5-8,1-1,-3-5,2 1,-1-3,1 2,5 5,-1-2,1 2,-3-3,2 2,-3-3,1 1,-2-2,2 2,-2 4,2 3,-3-2,-2 1,-5 1,-2-8,2-13,7-12,5-10,6-7,3-5,3-3,1 0,1-1,1 1,-1 0,-1 1,1 0,-1 1,1 0,-1 0,0 0,0 0,0 0,-1 0,1-1,0 1,0 0,0 0,0 0,0 0,0 0,0-1,0 1,0 0,0 0,0 0,0 0,0-1,0 1,0 0,0 0,0 0,0 0,0-1,0 1,0 0,0 0,0 0,0 0,0 0,0-1,0 1,0 0,0 0,0 0,0 0,0-1,0 1,0 0,0 0,0 0,0 0,0 0,0-1,0 1,0 0,0 0,0 0,0 0,0-1,0 1,0 0,0 0,0 0,0 0,0 0,0-1,0 1,6 0,1 0,0 0,-2 0,5 5,-1 2,0 0,-3-1,-2-3,3 5,2 0,3 5,1 0,-3-3,3 4,0-2,2 3,-1-1,3 2,-2-1,2-4,3-3,5 2,3 5,-4 0,1 3,-5-2,-6-3,1 0,-3 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13:14.323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30 80,'6'0,"6"0,8 0,5 0,4 0,-3 5,0 3,1-2,1 0,-4 4,-1 5,1 6,3 5,1 3,2-3,1-1,1 2,0 1,1 1,-6 1,-2-4,1-1,-5 0,0-4,-4 1,-4 1,0 2,4-2,-1-1,-4 2,-3 2,2 3,0 1,3-4,-1-1,-3 0,3 2,-1 2,-3 1,-3 1,-2 1,-2 0,-1 0,-1 1,0-1,-1 1,1-1,-1 0,1 0,0 0,0 1,0-1,0 0,0 0,0 6,0 1,0 0,0 5,0-1,0-2,0-2,0-2,0-2,0-2,0-1,0 0,0 0,0 0,0-1,0 1,0 0,0 0,0 0,0 0,0 1,0-1,0 0,0 0,0 0,0 0,0 1,0-1,0 0,0 0,0 0,-6-5,-1-2,0 0,2 2,-5-5,1 1,0 0,3 3,2 3,2 1,1 1,1 1,0 0,1 1,-1-1,0 1,1-1,-1 1,-6-7,-7-6,-1-13,1-13,3-11,4-8,2-5,2-3,2-1,0-1,0 1,1 0,0 0,-1 2,0-1,1 1,-1 0,0 0,0 0,0 0,0-1,0 1,0 0,0 0,0 0,0 0,0 0,0-1,0 1,0 0,0 0,0 0,0 0,0-1,0 1,0 0,0 0,0 0,0 0,0 0,0-1,0 1,0 0,0 0,5 5,2 2,0 0,-1-1,-2-2,4 4,1 0,-2-1,-1-2,3 4,1 1,-2-2,-2-3,-3-1,0-2,-3-1,1-1,-2-1,1 1,0-1,-1 1,1-1,0 1,0 0,0 0,0 0,0-1,0 1,0 0,0 0,0 0,0 0,0-1,0 1,0 0,-6 0,-1 0,0 0,-4 0,-6-1,0 1,-2 0,-4 6,2 1,0 5,3 1,4-3,0 4,-4-2,1-2,-1 2,-4 5,-3 5,-3-2,-3-3,5-6,1 1,-1 4,-1 0,-2 1,-1-1,-1 2,-1 3,0 4,-1-3,1 1,0 1,-1 3,1-4,11 0,14 7,9 9,14 9,11 2,11 3,5-2,-5 1,-4 3,-1-2,-8 0,-1 2,0-2,1 0,3-4,1 2,-4 2,-1-2,1-4,2-5,2 2,1-2,1-2,-5 3,-6 4,-2 1,2 2,-3 4,2-2,-3 2,-4 2,2-3,-2 0,2 2,0 3,-3 2,-4 3,-2 0,2 1,7 1,0-1,-2 1,-4-1,-2 1,-2-1,-3 0,-1 1,0-1,5 0,1 0,1 0,-2 0,-1 0,-2 0,-1 1,0-1,-1 0,0 0,-1 0,1 0,0 1,0-1,-1 0,1 0,0 0,0 0,0 0,0 1,0-1,0 0,0 0,0 0,0 0,0 1,0-1,0 0,0 0,0 0,0 0,0 1,0-1,0 0,0 0,0 0,0 0,0 0,0 1,0-1,0 0,0 0,0 0,0 0,-5 1,-2-1,-5-6,-1-1,2 0,3 2,3 1,2 2,1 1,2 0,-5 1,-2 1,-4-1,-2 1,-3-1,1 0,3 1,3-1,-2 0,1 0,-4-5,-4-7,-5-8,2-11,-2-5,4-8,5-7,5-6,3-4,4-3,-4 4,-7 2,0-1,1 0,-2-3,1 0,-3 4,2 2,-3-1,2-2,-2 4,-4 1,2-3,4-1,-1-2,8 9,11 8,4 11,2 11,5 3,4 6,6 4,-2 4,1-3,2 0,-3 1,0-5,-3 1,0-4,-3 1,1 2,3 3,4 4,3 1,3 2,1 1,1-5,1-6,-6-14,-1-12,-1-6,2-7,-4-5,-5-4,-2 2,-2 0,-4-1,2 3,-2 1,4-2,4-2,0-2,1-1,4 3,-2 2,0 3,-2 2,0-3,2 3,-2-1,1-2,3-4,-3 10,-10 6,-12 10,-6 12,-7 2,-1 6,-3-2,2 2,-3-2,-2-5,2 2,4 3,0-1,-3 2,-4-3,-3 2,3 4,0-3,-3-5,-1-3,4 0,5 5,1 0,-3-4,3 3,-2-3,-3 4,3 3,-2-1,4 2,3-3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16:54.486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3188 101,'-6'0,"-7"0,-7 0,-5 0,-4 0,-3 0,-1 0,-6 0,-2 0,-4 0,-1 0,-3-6,-5-1,3-5,-3-2,-1-2,-4 0,-2 4,4 3,6 4,6 2,6 2,3 1,3 1,1 0,1-1,0 1,1-1,-2 0,0 1,1-1,-1 5,0 2,0 6,-6 5,-2 1,1 1,1-2,2-4,7 1,3 3,0 4,-1-1,0-5,-3 1,0 3,-2 3,0 3,5 3,2-3,0-1,-2 0,-1 8,-2 3,-1 1,-1 0,6-1,0-7,6 4,1 0,-2 1,2-1,-1-5,3-2,4 0,5 1,3 1,3 2,1 0,2 7,0 8,-6-4,-1-3,-1-3,2-2,1 0,2 4,1 1,0 6,1 1,0 3,1-1,-1-3,0-3,0-4,0-2,0-1,1-2,4-1,8 6,7 2,0 0,2-2,2-7,4-3,-4 0,-1-5,2-1,3-4,0 1,3-3,0-4,1-4,0-3,1-2,5-2,1 0,0-1,-1 0,-1 1,-3-1,0 1,-1 0,-1 0,-1 0,1 0,0-6,0-6,0-8,0 0,-6-8,-6-4,-8-2,-5-1,2 0,-1 0,-2 1,-2 1,-1 1,-2-1,0 1,-1 0,0 0,-1 0,1 0,0 0,-6 0,-7 5,-7 2,-6 5,-3 6,-2 0,-2 3,-1 2,0 4,1 2,0-4,1 0,-1 0,1 2,-1 2,1 1,0 1,0 1,0 0,-5 0,-8 0,-7 1,0-1,-2 0,2 0,6 0,4 0,3 0,4 0,3 0,5 6,3 1,0 0,4 4,0 0,-3-2,4 3,-2 0,4 3,-1-1,-3 3,2 4,-1-2,-3 1,-3-2,4 0,-1 4,-2-3,4 2,5 2,0-3,3 1,-2-3,-4 1,1 2,3 3,6 4,2 1,4 3,2 0,1 0,1 1,-1 0,1-1,0 1,-6-6,-2-2,0 0,2 2,1 1,1 1,2 2,0 1,1 0,1 0,-1 1,0-1,0 1,1-1,-1 0,0 0,0 1,0-1,0 0,0 0,0 0,0 0,0 6,0 1,0 0,0-1,0-2,0-1,0-2,0 0,0-1,0 0,0 6,0 1,0 5,0 1,0-2,0-3,0-3,0-1,0-3,0-1,0 0,0 0,0 0,0-1,0 1,0 0,-6-6,-1-12,-5-14,-6-13,0-9,-3-7,3-3,-1 3,2 1,4 0,-1 5,2 1,-2-2,0-1,-2-3,2-2,-3 4,2 2,4-1,-3-2,-3 4,0 0,3-1,-1-3,-3-1,1 9,3 13,4 13,5 12,2 7,1 5,8-3,2 5,-1 2,5-5,0 3,3-3,0-2,2 0,-1 1,-4 0,2 2,3-5,0-2,-4 1,-4 2,3 1,-2 2,3-5,6 0,-2 0,-2 2,1-4,3-5,-2-12,3-13,2-4,3 0,-2-5,-6-4,1 0,2 5,-2-2,-5-2,2 1,-2-1,2-3,-1-4,2 3,-2 0,3-1,-2-3,2 4,-2 0,-3-1,2 3,-2-1,2 5,0-2,-3 9,-4 11,-3 11,-1 9,-2 7,-2 3,-4-3,-3-1,-5 0,-6-4,-5-6,1 0,0 2,-3 3,-1 3,-2-2,4 0,0-3,0-6,-2-5,4 1,5 6,1-2,-2-2,2 3,-2-3,-2-2,1 2,-1 0,-2-3,-3-3,3-2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17:04.062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1 0,'5'0,"8"0,7 6,11 1,0 5,0 1,1 4,-5 4,-2-2,0 2,-4 3,5 2,4-3,2 6,7 3,8 2,0 0,-7 0,1 6,-1-5,-3 3,4 6,1-5,-7 3,-5-1,5-2,1 3,0 6,5 0,0 3,6-3,-2 3,-7-2,-5-5,-2 2,-2-7,-5 0,-1 0,0-2,3-1,-5-2,2-1,1-1,2 6,-3 1,0 5,1 6,2 1,3-4,1 1,-4-2,-1 3,-5-3,-1-2,3 1,-3 4,0 0,4 2,-3 3,-5-2,-4-4,0 0,5-2,4 2,0-2,-5-3,-4-4,1-2,-1-3,-2-1,-4-1,-2-1,-1 1,-2 5,0 2,0-1,-1 5,1 1,-1-3,1-1,0-4,0-1,0-2,0-1,0 0,0 0,0 0,0-1,0 1,0 0,-5-11,-8-14,-7-15,-5-10,-4-8,-3-5,5-3,0 4,1 3,-2-1,-1 0,5-1,0-2,-1 0,3 0,1-2,-2 7,3 1,0-1,3 0,-2-3,-2-1,2-1,-1 0,-3-1,3 16,10 11,7 11,9 16,9 5,8 2,0 3,1 0,2-4,-3-3,-6 1,0-4,3-1,-3 2,2 3,3-4,3 0,-3 2,1 3,2 1,-4 2,0-4,3-1,-4 1,1-5,2-5,3-6,-4-9,1-6,1-7,3-1,-4-5,-5-4,-1-4,-3-3,2-2,-3-1,3-1,4 0,3 0,-1 0,-5 1,0 5,-2 2,1 5,-2 1,-3-2,2 2,4-1,4-2,0-3,0 2,-2 1,0 3,-2 0,1-3,3 3,-2-2,1 4,2 4,-2 10,-4 11,-6 10,-4 7,-8-1,-10 1,-8-3,0-1,-3-3,-3-6,4 2,-1 4,-2-2,4 2,0-1,3 1,0-3,-3 3,-4 2,-2 4,-3-2,5 1,5 2,2-4,-2 1,2 1,-1 3,-3-4,3 1,-2 1,-2 3,-3-4,3 0,6 2,0-5,-3-4,-3-6,-3-4,-3-3,-2-8,5-8,1-2,-1-4,4-4,1-4,-2-3,-3-1,3-1,1-1,-2 0,3 0,0 6,4 1,4 1,-1-2,-4-1,2-2,3 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28:31.438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2746 0,'0'6,"-6"2,-7-1,-6-1,-6-2,-4-2,-3 0,-1-2,0 0,-1 0,1 0,0-1,0 6,0 2,1 0,0-1,0-2,0-2,0-1,0 0,-1-1,1 0,0 5,0 2,-5-1,-8 0,-2-2,-3 3,1 2,-2 4,-3 5,-4 0,3-4,6 3,4 2,6-1,3 2,3-3,-4 1,-2 3,1-2,2 2,6 2,8 3,3-3,-1-6,-2 0,2 3,4 3,6 3,-1 3,-5 2,1 1,3 0,-2 1,-5 0,-4-1,2 1,5 0,-1-1,2 0,0 0,0 6,-1 1,2 0,3 4,3 6,-2 0,0 2,-3-1,0-4,-3-5,2-3,2-3,4 3,3 1,2 5,-3 0,-1-2,1-2,1-3,-4-2,0-2,1 0,-3 4,0 7,2 2,2-1,3-4,2-3,1-2,1 3,0 1,-5 5,-2-1,-5 4,-1 5,2-2,3 2,3 2,-4-2,1 1,-5-4,1-4,1 0,-1-2,0-2,2 1,3 0,3-2,2-3,1-2,2-2,-1-1,0-1,1 0,-1-1,1 1,-1 0,0 0,0 0,0 0,0 0,0 5,0 3,0 4,0 1,-5-7,-8-11,-7-20,-6-22,3-21,4-8,5-3,6 2,4-3,2-5,2 3,1-3,0 4,0-2,0-3,-1 2,1 0,-1 2,0 5,0-1,0 1,0 4,0 3,0-3,0 0,0 1,0 3,0 1,0-4,0 0,0 1,0 2,0 1,0 2,0 0,0 2,0 0,0 0,0 0,0 0,0 1,5 4,2 2,6 0,0-1,-3-3,4 5,-1 0,-3 0,-3-3,-2-1,2-2,1-1,-1-1,-2 0,4-1,0 1,-1-1,-2 1,-3-1,5 7,0 1,5-1,-1 0,-1-2,2-2,-1-1,-3 0,4 4,-2 2,-1 0,2-2,-1-2,-2-1,3 5,-1 0,3 0,5-2,-1-1,2-2,-2-1,1 4,-3 2,-3 0,0 4,5 5,-2 0,3 4,-3-4,-4-3,2 2,4 3,-1-2,1-2,5 0,2 5,3 3,3-1,0-4,2-1,0-2,0 2,-1 3,-5-1,-2 2,1-3,0 1,8-2,3 1,1 4,-1 3,-7-2,-2 0,-1-3,1 1,0 1,2 4,0 3,7-5,2 1,0-5,5-5,5 0,0-1,-3 1,-4 4,-3 5,-3 4,-2 2,-7-3,-3-1,0 1,2 1,2-3,1-1,7 1,3 2,0-3,4-1,1 2,-2 2,-14-4,-16 1,-17 1,-12 2,-9 3,-6 0,-2 3,-2-6,1-1,0 1,1 0,1 3,0 1,1-5,-6-1,-1 2,0 0,1 3,2 0,1 2,2 1,0 0,1 0,0 1,0-1,1 0,-1 0,0 6,-1 1,7 6,1-1,0-1,4 2,0 0,4 2,-2 0,4 2,-2-2,-3 2,-4 4,-3-2,-8 1,2 3,1-3,1 2,-1-4,1-5,0 1,4 4,3 4,4 3,1-1,3-1,4 2,0 2,-5 2,2 2,2 0,-1-4,-5-2,2 1,-2-5,2 1,4 1,-1 2,-4-3,1 0,4 2,4 3,-2 1,-5 3,1 0,-3 1,2 6,3 2,-2-1,-3-1,2-1,-3-3,2 0,5-1,-2-1,2 0,2 5,4 2,-3 0,0-1,-4-8,0-3,2 0,4 0,2 1,2 2,2 0,-4 2,-8-1,0 7,1 2,3-1,3-1,-3-2,0-1,-4-2,-5 0,1 0,2-2,5 1,4 0,2 0,3 0,-5 0,-1 0,0 0,-3 0,-1 0,2 1,3-1,1 0,3 6,1 1,-5 6,-1 0,1-2,1-3,1-3,2-2,1-1,0-2,2 0,-1 0,0-1,0 1,1 0,-1 0,0 0,0 0,0 0,0 0,0 0,0 1,0-1,0 0,0 0,0 0,0 0,0 1,0-1,0-11,0-14,0-15,0-10,-6-8,-1-6,0-2,2 0,-5-1,1 0,-5 1,1 1,2 0,3 1,-2 0,-6 0,0 0,4 0,2-6,4-1,-2 0,-6 1,0 2,-4 7,2 2,4 2,3-2,-2-1,1-1,-3-2,0 0,-3-1,-5 0,3 10,8 15,7 14,3 11,8 3,7 3,2 3,4 2,2 2,4 1,3 1,1-1,1 1,1 0,0-6,-6-2,-2-5,1-1,-5 2,0-2,2 1,-3 2,0 3,3 3,3 2,1 1,3 2,-4-1,-7 1,-6 0,-6-12,-3-14,-4-13,0-13,-1-7,-1-6,7-1,2-2,-1 0,5 6,6 2,-1 1,4-2,-3 0,-4-2,2 5,3 1,-1-1,2 3,3 7,-2-1,-4-3,0-3,3 2,4 4,-3 0,2 2,2 4,-3-2,1 1,1 2,3 3,2 3,-3 6,-12 4,-8 5,-10 1,-10 4,-2 4,-4-1,-4-4,3 0,-1-2,3 2,1-2,-3-2,2 1,0 4,-2-1,2 3,-1-3,-8 2,2 3,-1 4,-1-2,-1 0,-1 1,0-2,4-1,3 2,-7 3,-3-4,-1 1,-1 2,1-4,1 0,1-3,5 0,3-2,0 1,4 3,0-2,3 2,1-2,1 0,5 4,-2-3,2 1,-3-2,1-5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28:44.871"/>
    </inkml:context>
    <inkml:brush xml:id="br0">
      <inkml:brushProperty name="width" value="0.2" units="cm"/>
      <inkml:brushProperty name="height" value="1.2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389 0,'0'6,"0"7,0 7,0 5,5 4,8 3,1 1,-1 0,-4 1,3-6,4-2,0-1,3 2,3 1,4 2,2 1,3-5,0-1,2 0,0 2,0-4,0 0,-1 1,0-3,-5 0,-2 2,0 2,2-3,1-4,2-2,-5 4,-1-2,2 1,-5 3,0-3,3 2,1-3,-3 0,1 3,1-2,-4 2,2 2,1 2,3 4,-3 1,-1-4,3-1,-5 6,2-2,1-1,-3 1,1 0,-3 2,0 0,3 6,4 2,-4 0,2-1,-5-2,2-1,-4-1,-4-1,2-1,-3 0,4 0,-2-1,3 1,-2 0,-3 0,3 6,3 1,0 1,1-8,-1-3,-4-2,-4 1,-3 1,2 1,5-5,1-1,-2 1,-4 1,3-3,0-1,-3 8,-2 4,-2 6,-3 3,0-1,5-2,0-2,1-2,-2-3,-2 6,0 0,-2 5,-1 1,0-3,0 4,0-2,-1-2,1-3,0-3,0-1,0-2,0-1,0 0,0-1,0 1,0-1,0 1,0 0,0 0,0 1,0-1,0 0,0 0,0 0,0 0,0 1,0-1,0 0,0 0,0 0,0 0,0 0,0 0,0 1,0-1,0 0,0 0,0 0,0 0,0 1,0-1,-5-5,-8-8,-1-12,1-13,4-11,2-8,4-5,1-3,1-1,2-1,-1 1,1 0,-1 0,1 2,-1-1,0 1,0 0,0 0,0 0,0 0,0 0,0 0,0-1,0 1,0 0,0 0,0 0,0 0,0-1,0 1,0 0,0 0,0-6,0-1,0 0,0 1,0 2,0 2,0 0,0 1,0 1,0 0,0 0,0 1,0-1,0 0,0 0,0-1,0 1,0 0,0-5,0-3,0 1,0 1,0 2,0 2,0 0,0 1,0 1,0 0,0 1,0-1,0 0,0 0,0 0,0 0,0 0,0-1,0 1,0 0,0 0,0 0,0 0,0-1,0 1,0 0,0 0,0 0,0 0,0 0,0-1,0 1,0 0,-5 0,-2 0,-6 5,0 2,3 0,-4-2,1-1,-2-1,-5 3,1 2,5-1,3-2,-1 4,-3 0,-1-1,-2 3,2 0,4-2,3-2,-1 2,-6 0,1-1,-3-3,-4-1,-3-2,-9-1,-4-1,-6 4,4 3,-2 0,-4-2,-1-2,-3 5,-3 1,-10-2,-5 3,-2 1,-5-2,-1-2,2-3,-4 4,2 0,7-1,5 3,2 6,12 0,9 3,5 3,10-1,4 0,-1-3,-1-4,3-5,0 1,-2-1,3-2,-1 4,-2-1,-3-2,4-1,-1-4,10 10,12 13,12 14,9 10,7 8,4 4,3 4,0 0,1 1,-1 0,-1-7,1-2,-2 0,1 1,-1 1,-5 2,-3-5,1-1,2 1,1-4,-4 0,0-3,-5 0,0-2,3 1,2-2,-2 1,0-1,2 2,2 3,3-1,1 1,1 3,2-3,-6 2,-2 1,1-2,1-6,-4 1,-1-3,2 3,2-3,2 3,2-2,2 3,-1 4,2 3,-1 4,1 2,-1-4,1-1,-6 1,-2-4,0 0,-4 1,0 2,2-2,2-1,-3 2,0-3,3 0,-5 2,-4 3,0 2,-3 2,2-4,5-1,-3 0,-2 2,0 2,-2 1,-3 1,3 1,-2 0,-3 1,-2-1,3-5,0-2,-1 1,3 0,0 8,-3 3,-1 1,3-7,-1-2,-1-1,4 0,4 1,0 1,-2 1,-5 1,-3-1,-2 2,-3-1,-1 0,0 1,-1-1,6-5,2-3,-1 2,5 0,0 3,-2 0,-2 2,-3 1,-1 0,-2 0,-1 1,0-1,-1 1,1-1,0 0,-1 0,1 1,0-1,0 0,0 0,5-6,3-1,-2 1,0 0,-2 3,-2 0,0 2,-2 1,0 0,0 0,0 1,-1-1,1 0,0 1,0-1,0 0,0 1,0-1,0 0,0 0,0 0,0 0,0 0,0 0,0 0,0 1,0-1,0 0,0 0,0 0,0 0,-6-11,-6-14,-8-19,1-14,-3-7,3-10,-1 4,-3-4,3-4,-1-1,-8-2,-4 1,4 4,0 4,7 3,0 4,-1 0,3 3,5-1,0 6,-3 2,1 11,9 12,7 12,2 10,2 7,5-2,7 0,1 2,-2 1,2-4,4-1,-2 1,2 1,-3 3,-4 1,1-5,-1 0,-4 0,3 2,-2 2,4 0,5 3,-1-1,2-4,-2-1,-4-1,0-4,-1 0,1 2,0 3,-4 1,3-2,-1-1,2-5,5-5,5-5,3-4,3-3,-4-7,0-3,-6-5,0-7,2-5,-2-3,0-3,-3-1,1 4,-3 2,-3 0,1 4,-1 0,-3-1,2 3,0 0,-3-3,4 3,-1 0,3-9,6-4,-2-2,2-1,3 7,-2 1,-5 1,-5 0,-5-2,3-1,4-1,1 0,3 4,5 8,-2 12,-4 13,-5 10,-5 8,-8 6,-15 3,-10 2,-6-6,-8-2,3 0,-4 1,1-5,7 0,-2 1,0 2,1-3,5-1,4-3,5 0,1 2,4 3,5 4,-1-4,-5-5,-4-7,-4-5,2-3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2-13T22:31:24.165"/>
    </inkml:context>
    <inkml:brush xml:id="br0">
      <inkml:brushProperty name="width" value="0.35" units="cm"/>
      <inkml:brushProperty name="height" value="2.1" units="cm"/>
      <inkml:brushProperty name="color" value="#E71224"/>
      <inkml:brushProperty name="ignorePressure" value="1"/>
      <inkml:brushProperty name="inkEffects" value="pencil"/>
    </inkml:brush>
  </inkml:definitions>
  <inkml:trace contextRef="#ctx0" brushRef="#br0">4571 1413,'-5'0,"-8"0,-6 0,-7 0,-3 0,-3 0,-1 0,-6 0,-7 0,-2 0,3 0,3 0,3 0,3 0,1 0,3 0,0 0,1 0,-1 0,0 0,1 0,-1 0,0 0,0 0,0 0,-1-6,1-1,0-1,0 3,0 1,0 1,-1 2,1 0,0 1,0 0,0 1,0-1,0 0,-6 0,-1 0,-6 1,0-1,2 0,3 0,2 0,3 0,2 0,0 0,1-1,1 1,-1 0,1 0,-7 0,-1 0,0 0,1 0,2 0,2 0,0 0,1 0,1 0,0 0,1 0,-1 0,0 0,-6 0,-6 0,-3 0,-3 0,1 0,4 0,-3 0,3 0,3 0,3 0,3 0,2 0,-4 0,-6 0,-2 0,2 0,-3 0,-4 0,1 0,4 0,4 0,3 0,4 0,-4 0,-6 0,-1 0,2 0,3 0,4 0,1 0,3 0,0 0,-4 0,-2 0,0 0,2 0,1 0,2 0,0 0,2 0,-6 0,-1 0,-5 0,-1 0,-3 0,0 0,4 0,-2 0,1 0,4-5,-4-2,2 0,2 1,3 2,7-3,4-2,1 2,5 7,6 8,5 10,5 7,3 4,2 2,6 3,3-1,-1 1,-2 0,-1-1,3-5,1-3,5 0,-1 2,3-5,-1 1,-3 1,-4 2,2 2,0 2,3-5,0 0,-3 0,-2 2,-4 2,4 1,0 1,5 1,5 0,0 1,-4-1,-3 1,-4-1,-4 0,4 0,1 1,3-7,1-1,-2 1,-2 0,-3 2,-3 2,5 1,0 0,0 1,3-5,1-2,-2 1,-3 1,-1 1,3-3,0-2,0 2,-3 1,-1 3,-2 1,4 1,2 1,-2 0,0 1,-3-1,-1 0,-1 1,0-1,4-5,2-2,5-5,6-6,5-6,5-9,2-5,-3-6,-1-2,0-3,2 1,1 3,1 3,-4-1,-1-5,0 1,2 2,-4-1,-1 1,2-3,-3-3,0 1,2-2,3-3,2 2,-4 0,0 2,-4 1,-1 2,-3-2,2 3,2 4,4 4,3-3,3 1,1-4,1 0,1-3,0 2,-6-4,-2 3,1 3,0-2,3 2,1 3,-5-3,-1 1,2 2,0-2,3 0,1-3,-5-5,0 0,6 4,-3-1,0 3,1-3,6-4,2 2,1 4,0 4,-2-2,-2 2,0 2,-6-3,-3-5,0 0,1 3,2 3,1 4,2 2,6-2,2-2,0-4,0 0,2 2,2-3,-3 1,-2-3,-1 1,-3 3,0 4,-2 2,0 2,-1 3,1 0,0 0,0 1,0-1,-6-5,-1-1,0-7,2 0,7 2,3 3,0 2,0 3,0 2,-2 1,-2 0,0 0,0 1,-1-1,0 1,0-1,0 0,0 0,0 0,0 0,0 0,0-5,0-2,-5-6,-2 0,0 3,1 2,3 2,6 3,3 2,0 1,0 0,-2 1,0-1,-3 1,0-6,-6-8,-2-1,0-4,6 2,5-3,0-4,0 3,0 5,-1 4,-2 4,-5 9,-8 10,-8 8,-5 7,-4 3,-3 2,-1 2,0 0,-1 0,1-1,0 1,1-2,-1 0,1 1,0-1,0 0,0 0,0 0,0 0,0 0,0 1,0-1,0 0,-5 0,-2 0,0 0,1 0,2 1,-4-7,-6-1,-1 0,2 2,-1-5,0 1,4 1,3 2,-3-3,1-1,-4-3,0-11,3-12,2-10,4-10,1-5,2-3,1-2,0-1,1 1,5 0,2 1,4 0,1 0,4 6,3 2,0 0,-5-1,1 3,4 1,-2-2,1-2,-2-2,1 4,-2 0,1 4,-2 1,2 2,4 0,3-3,4 1,1 5,-3-1,-1-4,1 2,1 4,2 3,2-1,0-4,1-1,0 3,0 4,1 4,-1 1,1 3,-1 1,0 0,0 1,0-6,1-1,-1-1,0 2,0 1,0 2,0 1,-5-5,-2-2,0 2,2-5,1 0,1 2,2 2,1 3,0 2,0 0,1 2,-6-5,-2-2,0 1,-3-5,-1 1,1 0,4 4,-4-4,-5-6,-6-5,-5-4,-2-4,-9-2,-3-2,-5 0,-6 5,-6 2,3 0,-2 4,-2 1,4-1,0 2,-2 0,-2-3,3-3,1 4,-3-1,4-1,0-3,-2-1,2-3,1 5,-3 2,-3-2,4-1,-1-1,-2-2,-1-1,3-1,0 5,-2 2,5-1,-1 0,3-3,-1 5,4 0,-3-1,-2-1,-4-3,-3-1,-2-1,3-1,1 0,-1-1,-2 6,5 2,0 0,-1 4,3 0,0-2,-2 3,-2-1,2-1,0-4,-1 4,3-1,0-1,-2-3,3-1,-1-3,3 0,0-1,-4 5,3 2,5-1,-2-1,-2-1,1-2,-2 5,3 0,-2 0,-4-2,3-1,4 9,4 13,5 13,3 12,2 7,1 5,1 2,0 2,5 0,2-1,-1 0,5-6,0-2,-3-1,-2 1,-2 3,-2 0,3 2,2 1,-2 0,-1 0,4-5,0-2,-1 0,-2 2,-2 2,-2 0,-1 2,-1 1,0 0,0 0,-1 1,1-1,0 0,-1 1,1-1,0 0,0 1,0-1,0 0,0 0,0 0,0 0,0 1,0-1,0 0,0 0,0-5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EDA4D-50F3-4A7A-9D7B-06F0EB427F4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F74F8-E4D3-4E7E-A7C3-7E7547610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97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4F74F8-E4D3-4E7E-A7C3-7E75476102E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280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EB190D-6FCB-3FD1-0154-CE8338DD50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Caviar Dreams" panose="020B04020202040205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CF2F8DC-6194-1EA8-0DF9-B6C24524F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BA980F0-3B7C-395D-2207-6F183820B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95BC5A-0E37-8A7E-938D-8F06B984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42653E-4F9C-3D14-9F1C-163DD8460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4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B5696E-AF52-49DC-093F-BA397CA2F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87649D4-7CDD-F5E0-1B91-D4D8FDCB2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78E6F4-D2CE-EF9F-795F-CC0A87ED8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3CDD0E2-49A1-AE8E-ED46-185F7606F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88C4C44-719A-822A-04ED-8E373BF6E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46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C0894933-391A-37DE-2E70-576917F022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47C7BF3-2A4F-4B9E-985E-ECDEE3F53B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D894E84-9570-3BCE-8681-AD29D0FD8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59A6621-339C-A3E8-9431-286254EE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F990813-C347-D391-2444-95AFA4E16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0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91BFD6-D5F5-B7F6-587D-39F5B638F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F7EDB1-D2F2-309D-CBB7-4CFDDC306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viar Dreams" panose="020B0402020204020504" pitchFamily="34" charset="0"/>
              </a:defRPr>
            </a:lvl1pPr>
            <a:lvl2pPr>
              <a:defRPr>
                <a:latin typeface="Caviar Dreams" panose="020B0402020204020504" pitchFamily="34" charset="0"/>
              </a:defRPr>
            </a:lvl2pPr>
            <a:lvl3pPr>
              <a:defRPr>
                <a:latin typeface="Caviar Dreams" panose="020B0402020204020504" pitchFamily="34" charset="0"/>
              </a:defRPr>
            </a:lvl3pPr>
            <a:lvl4pPr>
              <a:defRPr>
                <a:latin typeface="Caviar Dreams" panose="020B0402020204020504" pitchFamily="34" charset="0"/>
              </a:defRPr>
            </a:lvl4pPr>
            <a:lvl5pPr>
              <a:defRPr>
                <a:latin typeface="Caviar Dreams" panose="020B04020202040205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DB4ADA-E7E7-661F-D6E0-2E3182E03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74A3CAB-F1F2-17FB-9C77-D60AEF6B4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5DB78E9-E86A-F876-76AE-FB5609A9D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AD287E78-3AC2-2151-A621-E914F2ABC2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52649" y="4062413"/>
            <a:ext cx="6123249" cy="914400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4994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CB28D4-E312-2528-DDF8-FA2193CD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515CD43-2CF8-2DB2-B3D9-F88445032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49A9D3C-2BFF-6736-291A-E0DBCFEC3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7D4462-2C0E-0C41-72A0-8CEC318DB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324FC0F-FC74-DCFE-7EB6-2A5D50E11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63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015F70-E1CE-3130-C3E3-7EC69B171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B8ABA4-FABA-203C-C762-2B4502E3CB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4DE7474-0EEA-6E75-F8D7-E7ACC23AF9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AF9B43A-2019-26E6-60E6-20127044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7DFC26F-A80B-C2CB-9C8D-184D450FA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762C822-8AB3-89B8-561C-8CB331F53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83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3774EF-64D6-16D1-58D4-97808963A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250FEC2-DEF5-7168-C61B-F8C2C388B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8A2FF34-730B-10B7-AE61-CC013E2CB6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AA79983-E780-7EDF-1037-4DD09B3FD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0446782-B03C-0863-4900-7E76513C4A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4C1270D-F6F7-94FD-5FB5-62241665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44707F5-F52C-44FD-BEA9-A2C0847C3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48586C7-11C4-720B-D400-F2C02322C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976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60DA97-F3A2-273F-880D-2B2C9C9E8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91DA48F-E853-0CA1-ED9A-9C019D1D8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B626FF5-AFDA-A218-B2EB-2CD9D70BA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C07F36F-4469-3E48-07AD-A73E32D77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849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7C05898-E9A1-F519-5350-A18CA9539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635FE2C-CBDC-031C-206B-8A9E2815F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87D2C19-A362-00B3-0C0D-0A67A17CB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49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2B5BD8-90A5-2915-6BEC-9B5A4C9F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241320-9217-AAF0-8A47-32EEFAD74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6BF1C9E-8672-C4D0-53B0-6BDCC2B58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B5C9515-6850-A6BC-8599-776640857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718CF6C-5179-1DC4-D800-77F3E59E9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2F13189-473B-CBA3-2C2A-DCDB010C5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84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5EBADD-754C-1C09-8DD8-177C4B504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0DE8CBF-B9B7-535B-66C9-62E04179CF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4FAA71C-EFFB-8128-1FCF-7B22FD8C8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B6EE967-CA4A-C1E1-AD3B-0C2817F47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DA69BFE-248F-F1D7-F264-C2650F5F9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EEFF5D3-B3A7-FB26-5A5C-53A86074A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174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0FA809-8A02-C291-A7B2-9E05AE7DA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48AAC91-C19A-2E11-E468-62A44FD7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F139233-2CD7-31FE-BAE3-FAE008E1A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68BF4C-C08D-424C-9834-20B09B402624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99CF4FF-63F3-B0DD-1D9B-CAFEAF4223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51FC0C4-75FE-4776-7706-003F192CC2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4D80AD-8A90-4CFD-A254-0C289C748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67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8.png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customXml" Target="../ink/ink4.xml"/><Relationship Id="rId5" Type="http://schemas.openxmlformats.org/officeDocument/2006/relationships/image" Target="../media/image33.png"/><Relationship Id="rId10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customXml" Target="../ink/ink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2.png"/><Relationship Id="rId5" Type="http://schemas.openxmlformats.org/officeDocument/2006/relationships/image" Target="../media/image38.png"/><Relationship Id="rId10" Type="http://schemas.openxmlformats.org/officeDocument/2006/relationships/customXml" Target="../ink/ink6.xml"/><Relationship Id="rId4" Type="http://schemas.openxmlformats.org/officeDocument/2006/relationships/image" Target="../media/image9.png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customXml" Target="../ink/ink7.xml"/><Relationship Id="rId3" Type="http://schemas.openxmlformats.org/officeDocument/2006/relationships/image" Target="../media/image8.png"/><Relationship Id="rId7" Type="http://schemas.microsoft.com/office/2007/relationships/hdphoto" Target="../media/hdphoto15.wdp"/><Relationship Id="rId12" Type="http://schemas.microsoft.com/office/2007/relationships/hdphoto" Target="../media/hdphoto17.wdp"/><Relationship Id="rId2" Type="http://schemas.openxmlformats.org/officeDocument/2006/relationships/image" Target="../media/image1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48.png"/><Relationship Id="rId5" Type="http://schemas.openxmlformats.org/officeDocument/2006/relationships/image" Target="../media/image44.png"/><Relationship Id="rId15" Type="http://schemas.openxmlformats.org/officeDocument/2006/relationships/customXml" Target="../ink/ink8.xml"/><Relationship Id="rId10" Type="http://schemas.microsoft.com/office/2007/relationships/hdphoto" Target="../media/hdphoto16.wdp"/><Relationship Id="rId4" Type="http://schemas.openxmlformats.org/officeDocument/2006/relationships/image" Target="../media/image9.png"/><Relationship Id="rId9" Type="http://schemas.openxmlformats.org/officeDocument/2006/relationships/image" Target="../media/image47.png"/><Relationship Id="rId1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9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8.png"/><Relationship Id="rId7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3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8.png"/><Relationship Id="rId7" Type="http://schemas.microsoft.com/office/2007/relationships/hdphoto" Target="../media/hdphoto19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9.png"/><Relationship Id="rId9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8.png"/><Relationship Id="rId7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1.wdp"/><Relationship Id="rId5" Type="http://schemas.openxmlformats.org/officeDocument/2006/relationships/image" Target="../media/image5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3" Type="http://schemas.openxmlformats.org/officeDocument/2006/relationships/image" Target="../media/image8.png"/><Relationship Id="rId7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3.wdp"/><Relationship Id="rId5" Type="http://schemas.openxmlformats.org/officeDocument/2006/relationships/image" Target="../media/image6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4.wdp"/><Relationship Id="rId3" Type="http://schemas.openxmlformats.org/officeDocument/2006/relationships/image" Target="../media/image8.png"/><Relationship Id="rId7" Type="http://schemas.openxmlformats.org/officeDocument/2006/relationships/customXml" Target="../ink/ink1.xml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customXml" Target="../ink/ink2.xml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8.png"/><Relationship Id="rId7" Type="http://schemas.openxmlformats.org/officeDocument/2006/relationships/image" Target="../media/image6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5.wdp"/><Relationship Id="rId5" Type="http://schemas.openxmlformats.org/officeDocument/2006/relationships/image" Target="../media/image62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8.pn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8.png"/><Relationship Id="rId7" Type="http://schemas.microsoft.com/office/2007/relationships/hdphoto" Target="../media/hdphoto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7.png"/><Relationship Id="rId4" Type="http://schemas.openxmlformats.org/officeDocument/2006/relationships/image" Target="../media/image9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8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3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BAA65A5-7C48-539A-8C67-B9BA75D17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28AFC0A-FAA0-1D7F-0C3A-F76616A3E9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3070"/>
          <a:stretch>
            <a:fillRect/>
          </a:stretch>
        </p:blipFill>
        <p:spPr>
          <a:xfrm rot="20840728">
            <a:off x="8218790" y="-904240"/>
            <a:ext cx="5681572" cy="92933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0A46CDC-06FD-2229-F04F-C97DFB524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40606">
            <a:off x="-2120537" y="-432573"/>
            <a:ext cx="5765073" cy="806922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419CA6-4E29-517B-11C0-131A146E24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69952"/>
            <a:ext cx="9144000" cy="3313252"/>
          </a:xfrm>
        </p:spPr>
        <p:txBody>
          <a:bodyPr>
            <a:noAutofit/>
          </a:bodyPr>
          <a:lstStyle/>
          <a:p>
            <a:r>
              <a:rPr lang="ru-RU" sz="4800" b="1" dirty="0"/>
              <a:t>Знак идентификации как инструмент брендинга. Взаимосвязь роли бренда в марочном портфеле с типом знака идентификации</a:t>
            </a:r>
            <a:r>
              <a:rPr lang="ru-RU" sz="4800" dirty="0"/>
              <a:t>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41867C3-79C9-49A2-BFCE-28A47E8A9C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16929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0E85880-3691-4003-0196-454DC6047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36244">
            <a:off x="346102" y="-149443"/>
            <a:ext cx="1157696" cy="14250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6AF4B7E-94DC-29B4-00A3-906AAA5937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938" b="90556" l="10000" r="90000">
                        <a14:foregroundMark x1="52222" y1="48904" x2="43222" y2="50253"/>
                        <a14:foregroundMark x1="43222" y1="50253" x2="56778" y2="51433"/>
                        <a14:foregroundMark x1="56778" y1="51433" x2="31778" y2="53626"/>
                        <a14:foregroundMark x1="31778" y1="53626" x2="33000" y2="54300"/>
                        <a14:foregroundMark x1="54667" y1="8600" x2="45667" y2="9106"/>
                        <a14:foregroundMark x1="45667" y1="9106" x2="44111" y2="9781"/>
                        <a14:foregroundMark x1="52444" y1="50084" x2="57556" y2="46037"/>
                        <a14:foregroundMark x1="57556" y1="46037" x2="54556" y2="46543"/>
                        <a14:foregroundMark x1="44889" y1="88702" x2="54556" y2="88533"/>
                        <a14:foregroundMark x1="54556" y1="88533" x2="55333" y2="85160"/>
                        <a14:foregroundMark x1="46778" y1="90556" x2="52333" y2="897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91168" y="4583204"/>
            <a:ext cx="3757673" cy="24758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581C12D-4133-D2D8-9325-AFBCF68BB5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870" y1="36005" x2="41984" y2="42391"/>
                        <a14:foregroundMark x1="41984" y1="42391" x2="42391" y2="32201"/>
                        <a14:foregroundMark x1="42391" y1="32201" x2="41848" y2="47962"/>
                        <a14:foregroundMark x1="41848" y1="47962" x2="36685" y2="38179"/>
                        <a14:foregroundMark x1="36685" y1="38179" x2="37636" y2="52310"/>
                        <a14:foregroundMark x1="37636" y1="52310" x2="43750" y2="55978"/>
                        <a14:foregroundMark x1="20245" y1="50272" x2="26087" y2="54484"/>
                        <a14:foregroundMark x1="36123" y1="74596" x2="38399" y2="75778"/>
                        <a14:foregroundMark x1="29335" y1="71072" x2="30863" y2="71865"/>
                        <a14:foregroundMark x1="52297" y1="75307" x2="73777" y2="74049"/>
                        <a14:foregroundMark x1="49194" y1="75489" x2="52246" y2="75310"/>
                        <a14:foregroundMark x1="73777" y1="74049" x2="70924" y2="66033"/>
                        <a14:foregroundMark x1="23873" y1="68032" x2="20292" y2="68184"/>
                        <a14:foregroundMark x1="39194" y1="67381" x2="29718" y2="67784"/>
                        <a14:foregroundMark x1="43975" y1="67178" x2="43124" y2="67214"/>
                        <a14:foregroundMark x1="70924" y1="66033" x2="46293" y2="67079"/>
                        <a14:foregroundMark x1="23316" y1="72817" x2="21739" y2="72826"/>
                        <a14:foregroundMark x1="30634" y1="72778" x2="29136" y2="72786"/>
                        <a14:foregroundMark x1="38687" y1="72735" x2="38053" y2="72738"/>
                        <a14:foregroundMark x1="72147" y1="72554" x2="55582" y2="72644"/>
                        <a14:foregroundMark x1="49629" y1="69181" x2="66440" y2="66984"/>
                        <a14:foregroundMark x1="36957" y1="70837" x2="38891" y2="70584"/>
                        <a14:foregroundMark x1="29245" y1="71845" x2="30837" y2="71637"/>
                        <a14:foregroundMark x1="21739" y1="72826" x2="23339" y2="72617"/>
                        <a14:foregroundMark x1="66440" y1="66984" x2="82609" y2="67527"/>
                        <a14:foregroundMark x1="82609" y1="67527" x2="83152" y2="68071"/>
                        <a14:foregroundMark x1="22982" y1="75691" x2="20652" y2="75815"/>
                        <a14:foregroundMark x1="32791" y1="75168" x2="28834" y2="75379"/>
                        <a14:foregroundMark x1="38486" y1="74864" x2="35284" y2="75035"/>
                        <a14:foregroundMark x1="51179" y1="74188" x2="49276" y2="74289"/>
                        <a14:foregroundMark x1="84375" y1="72418" x2="54573" y2="74007"/>
                        <a14:foregroundMark x1="15061" y1="73782" x2="14674" y2="73641"/>
                        <a14:foregroundMark x1="20652" y1="75815" x2="19774" y2="75496"/>
                        <a14:foregroundMark x1="44973" y1="61549" x2="44837" y2="63995"/>
                        <a14:foregroundMark x1="43750" y1="59918" x2="45652" y2="62772"/>
                        <a14:backgroundMark x1="20245" y1="72283" x2="17120" y2="73641"/>
                        <a14:backgroundMark x1="17255" y1="73641" x2="18478" y2="75272"/>
                        <a14:backgroundMark x1="17935" y1="67799" x2="19293" y2="69022"/>
                        <a14:backgroundMark x1="15082" y1="73777" x2="15489" y2="75408"/>
                        <a14:backgroundMark x1="31929" y1="70652" x2="30978" y2="71739"/>
                        <a14:backgroundMark x1="26902" y1="66984" x2="25543" y2="78668"/>
                        <a14:backgroundMark x1="33832" y1="71196" x2="35870" y2="74728"/>
                        <a14:backgroundMark x1="32609" y1="70652" x2="36005" y2="74728"/>
                        <a14:backgroundMark x1="42120" y1="67120" x2="41168" y2="77174"/>
                        <a14:backgroundMark x1="46875" y1="67120" x2="46060" y2="78940"/>
                        <a14:backgroundMark x1="54076" y1="71060" x2="50272" y2="73234"/>
                        <a14:backgroundMark x1="52446" y1="70516" x2="52446" y2="73098"/>
                        <a14:backgroundMark x1="51630" y1="71332" x2="53125" y2="71739"/>
                        <a14:backgroundMark x1="35054" y1="70109" x2="32473" y2="73234"/>
                        <a14:backgroundMark x1="20652" y1="72690" x2="15625" y2="68342"/>
                        <a14:backgroundMark x1="18342" y1="69837" x2="19701" y2="733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630" y="4956991"/>
            <a:ext cx="2324764" cy="23247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DF42D94-19E4-99E5-93B5-D8DE208C7E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056" b="90833" l="10000" r="90000">
                        <a14:foregroundMark x1="52083" y1="8333" x2="39167" y2="11667"/>
                        <a14:foregroundMark x1="39167" y1="11667" x2="38750" y2="12222"/>
                        <a14:foregroundMark x1="44167" y1="90833" x2="54792" y2="89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28169">
            <a:off x="9734189" y="-101724"/>
            <a:ext cx="2592944" cy="19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4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1C23C9E-08FB-4E89-AA7A-9E9DA49BB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C9E6FD1-FD5F-2A52-F982-DA09C8B45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177E2092-30BE-B0F3-6A4A-FEFC21A293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2A76DEF-61A2-DE91-A187-9C30F535F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062BD4-7930-C74E-00BB-DFF49F496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Определение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99384AC-FFF4-0F3E-E877-29F8C74DA39A}"/>
              </a:ext>
            </a:extLst>
          </p:cNvPr>
          <p:cNvSpPr txBox="1"/>
          <p:nvPr/>
        </p:nvSpPr>
        <p:spPr>
          <a:xfrm>
            <a:off x="1668684" y="1583454"/>
            <a:ext cx="885463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entury Gothic" panose="020B0502020202020204" pitchFamily="34" charset="0"/>
              </a:rPr>
              <a:t>Марочный портфель </a:t>
            </a:r>
            <a:r>
              <a:rPr lang="ru-RU" sz="2400" dirty="0">
                <a:latin typeface="Century Gothic" panose="020B0502020202020204" pitchFamily="34" charset="0"/>
              </a:rPr>
              <a:t>(Brand </a:t>
            </a:r>
            <a:r>
              <a:rPr lang="ru-RU" sz="2400" dirty="0" err="1">
                <a:latin typeface="Century Gothic" panose="020B0502020202020204" pitchFamily="34" charset="0"/>
              </a:rPr>
              <a:t>Portfolio</a:t>
            </a:r>
            <a:r>
              <a:rPr lang="ru-RU" sz="2400" dirty="0">
                <a:latin typeface="Century Gothic" panose="020B0502020202020204" pitchFamily="34" charset="0"/>
              </a:rPr>
              <a:t>) — это совокупность всех брендов (включая суббренды и дочерние марки), которыми владеет одна компания, структурированная таким образом, чтобы максимизировать капитал компании, занимать разные рыночные ниши и минимизировать риски, связанные с рыночной конкуренцией.</a:t>
            </a:r>
          </a:p>
        </p:txBody>
      </p:sp>
      <p:pic>
        <p:nvPicPr>
          <p:cNvPr id="9" name="Рисунок 8" descr="Изображение выглядит как диаграмма, Шрифт, белый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8489817A-F204-56D1-9293-4D9BBE4574C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497" t="2374" r="5460" b="7624"/>
          <a:stretch>
            <a:fillRect/>
          </a:stretch>
        </p:blipFill>
        <p:spPr>
          <a:xfrm>
            <a:off x="4029698" y="4403486"/>
            <a:ext cx="3883432" cy="198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89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A2B1FD6-F1E2-808E-3B43-45028BE03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5455DCF-2B17-9A18-6D30-B15380DAA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A0F97BF-B51F-6DB9-BCC7-4E49DB10EB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8EFA580-7A5E-8BA2-2960-77AC2D726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7BAA96-D852-A80B-A8D7-87DC39512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и задачи марочного портфеля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6EBBA17-0DA7-796B-5CAC-90E39D9BE28D}"/>
              </a:ext>
            </a:extLst>
          </p:cNvPr>
          <p:cNvSpPr txBox="1"/>
          <p:nvPr/>
        </p:nvSpPr>
        <p:spPr>
          <a:xfrm>
            <a:off x="2207889" y="1498449"/>
            <a:ext cx="75270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entury Gothic" panose="020B0502020202020204" pitchFamily="34" charset="0"/>
              </a:rPr>
              <a:t>Зачем компании несколько брендов, если можно продвигать один?</a:t>
            </a:r>
            <a:endParaRPr lang="ru-RU" sz="2000" b="1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5FF03F3-6940-EE77-AA68-6194FD8B35F2}"/>
              </a:ext>
            </a:extLst>
          </p:cNvPr>
          <p:cNvSpPr txBox="1"/>
          <p:nvPr/>
        </p:nvSpPr>
        <p:spPr>
          <a:xfrm>
            <a:off x="1138481" y="2565610"/>
            <a:ext cx="493660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Century Gothic" panose="020B0502020202020204" pitchFamily="34" charset="0"/>
              </a:rPr>
              <a:t>Захват рынка </a:t>
            </a:r>
            <a:r>
              <a:rPr lang="ru-RU" sz="2000" dirty="0">
                <a:latin typeface="Century Gothic" panose="020B0502020202020204" pitchFamily="34" charset="0"/>
              </a:rPr>
              <a:t>(</a:t>
            </a:r>
            <a:r>
              <a:rPr lang="ru-RU" sz="2000" dirty="0" err="1">
                <a:latin typeface="Century Gothic" panose="020B0502020202020204" pitchFamily="34" charset="0"/>
              </a:rPr>
              <a:t>Coverage</a:t>
            </a:r>
            <a:r>
              <a:rPr lang="ru-RU" sz="2000" dirty="0">
                <a:latin typeface="Century Gothic" panose="020B0502020202020204" pitchFamily="34" charset="0"/>
              </a:rPr>
              <a:t>)</a:t>
            </a:r>
          </a:p>
          <a:p>
            <a:r>
              <a:rPr lang="ru-RU" sz="2000" b="1" dirty="0">
                <a:latin typeface="Century Gothic" panose="020B0502020202020204" pitchFamily="34" charset="0"/>
              </a:rPr>
              <a:t>Цель</a:t>
            </a:r>
            <a:r>
              <a:rPr lang="ru-RU" sz="2000" dirty="0">
                <a:latin typeface="Century Gothic" panose="020B0502020202020204" pitchFamily="34" charset="0"/>
              </a:rPr>
              <a:t>: Занять все ценовые ниши, чтобы не оставить места конкуренту.</a:t>
            </a:r>
          </a:p>
          <a:p>
            <a:r>
              <a:rPr lang="ru-RU" sz="2000" b="1" dirty="0">
                <a:latin typeface="Century Gothic" panose="020B0502020202020204" pitchFamily="34" charset="0"/>
              </a:rPr>
              <a:t>Механизм</a:t>
            </a:r>
            <a:r>
              <a:rPr lang="ru-RU" sz="2000" dirty="0">
                <a:latin typeface="Century Gothic" panose="020B0502020202020204" pitchFamily="34" charset="0"/>
              </a:rPr>
              <a:t>: Один бренд не может быть одновременно люксом и эконом-классом (это убивает доверие). Поэтому компания создает разные бренды для разных кошельков.</a:t>
            </a:r>
          </a:p>
          <a:p>
            <a:r>
              <a:rPr lang="ru-RU" sz="2000" b="1" dirty="0">
                <a:latin typeface="Century Gothic" panose="020B0502020202020204" pitchFamily="34" charset="0"/>
              </a:rPr>
              <a:t>Пример</a:t>
            </a:r>
            <a:r>
              <a:rPr lang="ru-RU" sz="2000" dirty="0">
                <a:latin typeface="Century Gothic" panose="020B0502020202020204" pitchFamily="34" charset="0"/>
              </a:rPr>
              <a:t>: Marriott закрывает все сегменты туристов: от молодежных </a:t>
            </a:r>
            <a:r>
              <a:rPr lang="ru-RU" sz="2000" dirty="0" err="1">
                <a:latin typeface="Century Gothic" panose="020B0502020202020204" pitchFamily="34" charset="0"/>
              </a:rPr>
              <a:t>Moxy</a:t>
            </a:r>
            <a:r>
              <a:rPr lang="ru-RU" sz="2000" dirty="0">
                <a:latin typeface="Century Gothic" panose="020B0502020202020204" pitchFamily="34" charset="0"/>
              </a:rPr>
              <a:t> до элитных Ritz-Carlton.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38D7E2E-16A7-DA40-0CA3-A12419D4AE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8047" y="2134735"/>
            <a:ext cx="2958038" cy="152754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5721515-AD62-E951-6257-4758EA55DB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6020" y="4126663"/>
            <a:ext cx="2958038" cy="211253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440DC46-F527-4A27-0E88-E7F00DDEB6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034" b="76167" l="3519" r="99111">
                        <a14:foregroundMark x1="45363" y1="28703" x2="43037" y2="32461"/>
                        <a14:foregroundMark x1="47370" y1="25460" x2="45726" y2="28116"/>
                        <a14:foregroundMark x1="46903" y1="28309" x2="48370" y2="26733"/>
                        <a14:foregroundMark x1="43037" y1="32461" x2="43760" y2="31684"/>
                        <a14:foregroundMark x1="48370" y1="26733" x2="42926" y2="23762"/>
                        <a14:foregroundMark x1="42926" y1="23762" x2="42313" y2="23791"/>
                        <a14:foregroundMark x1="30608" y1="27429" x2="29556" y2="25813"/>
                        <a14:foregroundMark x1="39593" y1="41231" x2="32942" y2="31015"/>
                        <a14:foregroundMark x1="29556" y1="25813" x2="21815" y2="34158"/>
                        <a14:foregroundMark x1="21815" y1="34158" x2="17593" y2="22560"/>
                        <a14:foregroundMark x1="17593" y1="22560" x2="6037" y2="37977"/>
                        <a14:foregroundMark x1="6037" y1="37977" x2="1815" y2="34441"/>
                        <a14:foregroundMark x1="1815" y1="34441" x2="3519" y2="22560"/>
                        <a14:foregroundMark x1="3519" y1="22560" x2="4370" y2="19873"/>
                        <a14:foregroundMark x1="88593" y1="19519" x2="90329" y2="27005"/>
                        <a14:foregroundMark x1="92146" y1="25458" x2="93370" y2="22560"/>
                        <a14:foregroundMark x1="93370" y1="22560" x2="96148" y2="56011"/>
                        <a14:foregroundMark x1="96148" y1="56011" x2="94926" y2="69378"/>
                        <a14:foregroundMark x1="94926" y1="69378" x2="91111" y2="80057"/>
                        <a14:foregroundMark x1="91111" y1="80057" x2="84407" y2="81754"/>
                        <a14:foregroundMark x1="84407" y1="81754" x2="81741" y2="70651"/>
                        <a14:foregroundMark x1="81741" y1="70651" x2="84074" y2="52192"/>
                        <a14:foregroundMark x1="84074" y1="52192" x2="99111" y2="33663"/>
                        <a14:foregroundMark x1="99111" y1="33663" x2="99111" y2="33663"/>
                        <a14:foregroundMark x1="37889" y1="55233" x2="46852" y2="63791"/>
                        <a14:foregroundMark x1="46852" y1="63791" x2="64037" y2="63649"/>
                        <a14:foregroundMark x1="64037" y1="63649" x2="59667" y2="57426"/>
                        <a14:foregroundMark x1="59667" y1="57426" x2="39481" y2="58133"/>
                        <a14:foregroundMark x1="40815" y1="63720" x2="34556" y2="65205"/>
                        <a14:foregroundMark x1="34556" y1="65205" x2="34185" y2="64993"/>
                        <a14:foregroundMark x1="43778" y1="63366" x2="40741" y2="63366"/>
                        <a14:backgroundMark x1="45111" y1="29632" x2="46889" y2="28359"/>
                        <a14:backgroundMark x1="41407" y1="23126" x2="41778" y2="25813"/>
                        <a14:backgroundMark x1="45370" y1="27511" x2="44148" y2="32037"/>
                        <a14:backgroundMark x1="31222" y1="26238" x2="32296" y2="32037"/>
                        <a14:backgroundMark x1="91704" y1="22560" x2="90778" y2="29844"/>
                      </a14:backgroundRemoval>
                    </a14:imgEffect>
                  </a14:imgLayer>
                </a14:imgProps>
              </a:ext>
            </a:extLst>
          </a:blip>
          <a:srcRect t="10799" b="16508"/>
          <a:stretch>
            <a:fillRect/>
          </a:stretch>
        </p:blipFill>
        <p:spPr>
          <a:xfrm>
            <a:off x="5887969" y="4588060"/>
            <a:ext cx="3125165" cy="1189738"/>
          </a:xfrm>
          <a:prstGeom prst="rect">
            <a:avLst/>
          </a:prstGeom>
        </p:spPr>
      </p:pic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9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E2911A1E-2A73-A343-6B9C-B20F022DC7ED}"/>
                  </a:ext>
                </a:extLst>
              </p14:cNvPr>
              <p14:cNvContentPartPr/>
              <p14:nvPr/>
            </p14:nvContentPartPr>
            <p14:xfrm>
              <a:off x="6573573" y="3332957"/>
              <a:ext cx="347400" cy="115992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xmlns="" id="{E2911A1E-2A73-A343-6B9C-B20F022DC7E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37933" y="3117317"/>
                <a:ext cx="419040" cy="159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11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63B522D5-5511-E752-E8D0-C0E637CEB232}"/>
                  </a:ext>
                </a:extLst>
              </p14:cNvPr>
              <p14:cNvContentPartPr/>
              <p14:nvPr/>
            </p14:nvContentPartPr>
            <p14:xfrm>
              <a:off x="10070613" y="2957117"/>
              <a:ext cx="466200" cy="1116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xmlns="" id="{63B522D5-5511-E752-E8D0-C0E637CEB23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034613" y="2741117"/>
                <a:ext cx="537840" cy="154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05950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42F1288-624E-7F24-5989-58F8CE403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FAB5DA6-8E1B-E8AF-ED28-4C68F479A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406B6C7-BDDE-B70A-EE87-F5AB98255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10B5B58-F04D-5B88-821F-854396B3C4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087112-4ECE-6365-F0CC-151C20354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и задачи марочного портфеля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0E5C1E0-9B8D-D9CB-A268-18C83A2C3E39}"/>
              </a:ext>
            </a:extLst>
          </p:cNvPr>
          <p:cNvSpPr txBox="1"/>
          <p:nvPr/>
        </p:nvSpPr>
        <p:spPr>
          <a:xfrm>
            <a:off x="2207889" y="1409481"/>
            <a:ext cx="75270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Зачем компании несколько брендов, если можно продвигать один?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B17E007-991C-34AA-338E-2F9C3BC47511}"/>
              </a:ext>
            </a:extLst>
          </p:cNvPr>
          <p:cNvSpPr txBox="1"/>
          <p:nvPr/>
        </p:nvSpPr>
        <p:spPr>
          <a:xfrm>
            <a:off x="5971415" y="2381518"/>
            <a:ext cx="493660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Защита флагмана </a:t>
            </a:r>
            <a:endParaRPr lang="en-US" sz="2000" b="1" dirty="0">
              <a:latin typeface="Century Gothic" panose="020B0502020202020204" pitchFamily="34" charset="0"/>
            </a:endParaRPr>
          </a:p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Цель: </a:t>
            </a:r>
            <a:r>
              <a:rPr lang="ru-RU" sz="2000" dirty="0">
                <a:latin typeface="Century Gothic" panose="020B0502020202020204" pitchFamily="34" charset="0"/>
              </a:rPr>
              <a:t>Защитить главный (самый прибыльный) бренд от ценовых атак конкурентов.</a:t>
            </a:r>
          </a:p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Механизм</a:t>
            </a:r>
            <a:r>
              <a:rPr lang="ru-RU" sz="2000" dirty="0">
                <a:latin typeface="Century Gothic" panose="020B0502020202020204" pitchFamily="34" charset="0"/>
              </a:rPr>
              <a:t>: На дешевого конкурента компания выставляет дешевый «тактический» бренд, чтобы флагман не дешевел и не терял статус.</a:t>
            </a:r>
          </a:p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Пример</a:t>
            </a:r>
            <a:r>
              <a:rPr lang="ru-RU" sz="2000" dirty="0">
                <a:latin typeface="Century Gothic" panose="020B0502020202020204" pitchFamily="34" charset="0"/>
              </a:rPr>
              <a:t>: P&amp;G против дешевых подгузников выставляет </a:t>
            </a:r>
            <a:r>
              <a:rPr lang="ru-RU" sz="2000" dirty="0" err="1">
                <a:latin typeface="Century Gothic" panose="020B0502020202020204" pitchFamily="34" charset="0"/>
              </a:rPr>
              <a:t>Luvs</a:t>
            </a:r>
            <a:r>
              <a:rPr lang="ru-RU" sz="2000" dirty="0">
                <a:latin typeface="Century Gothic" panose="020B0502020202020204" pitchFamily="34" charset="0"/>
              </a:rPr>
              <a:t>, а </a:t>
            </a:r>
            <a:r>
              <a:rPr lang="ru-RU" sz="2000" dirty="0" err="1">
                <a:latin typeface="Century Gothic" panose="020B0502020202020204" pitchFamily="34" charset="0"/>
              </a:rPr>
              <a:t>Pampers</a:t>
            </a:r>
            <a:r>
              <a:rPr lang="ru-RU" sz="2000" dirty="0">
                <a:latin typeface="Century Gothic" panose="020B0502020202020204" pitchFamily="34" charset="0"/>
              </a:rPr>
              <a:t> остаются в премиуме.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5DB7B4-CC8C-54C5-15D8-95BF5A88E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368" y="1732646"/>
            <a:ext cx="2749534" cy="21459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1E77182-B127-53DC-FE06-79BF5A4885E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631" t="2363" r="3530" b="2447"/>
          <a:stretch>
            <a:fillRect/>
          </a:stretch>
        </p:blipFill>
        <p:spPr>
          <a:xfrm>
            <a:off x="917865" y="4197037"/>
            <a:ext cx="2302614" cy="23357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27144A2-E01B-C555-4272-14BB8133AC6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314" t="17342" r="18540" b="14663"/>
          <a:stretch>
            <a:fillRect/>
          </a:stretch>
        </p:blipFill>
        <p:spPr>
          <a:xfrm>
            <a:off x="3838306" y="4064269"/>
            <a:ext cx="2328763" cy="2468513"/>
          </a:xfrm>
          <a:prstGeom prst="rect">
            <a:avLst/>
          </a:prstGeom>
        </p:spPr>
      </p:pic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8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5DB7C900-1721-2BC4-3AAD-D64A6478F339}"/>
                  </a:ext>
                </a:extLst>
              </p14:cNvPr>
              <p14:cNvContentPartPr/>
              <p14:nvPr/>
            </p14:nvContentPartPr>
            <p14:xfrm>
              <a:off x="1421973" y="2567957"/>
              <a:ext cx="1147680" cy="1378800"/>
            </p14:xfrm>
          </p:contentPart>
        </mc:Choice>
        <mc:Fallback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xmlns="" id="{5DB7C900-1721-2BC4-3AAD-D64A6478F33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85973" y="2351957"/>
                <a:ext cx="1219320" cy="18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10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D0783731-FD58-6F67-58DB-80C478F53B91}"/>
                  </a:ext>
                </a:extLst>
              </p14:cNvPr>
              <p14:cNvContentPartPr/>
              <p14:nvPr/>
            </p14:nvContentPartPr>
            <p14:xfrm>
              <a:off x="4571253" y="2696477"/>
              <a:ext cx="891720" cy="120312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xmlns="" id="{D0783731-FD58-6F67-58DB-80C478F53B9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35613" y="2480477"/>
                <a:ext cx="963360" cy="163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406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55A20FA-F765-2E96-9BE2-21A363681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253CFAE-4640-22D0-9685-AE75B1C28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D9673A7-77DC-F123-8D62-942E262AA4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CD586F5-0B46-E992-41B7-B021B0A3A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76B018-A287-592B-B845-5B0F45EDD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и задачи марочного портфеля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706EC82-2EA8-8C00-8C22-599394A569C9}"/>
              </a:ext>
            </a:extLst>
          </p:cNvPr>
          <p:cNvSpPr txBox="1"/>
          <p:nvPr/>
        </p:nvSpPr>
        <p:spPr>
          <a:xfrm>
            <a:off x="2207889" y="1498449"/>
            <a:ext cx="75270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Зачем компании несколько брендов, если можно продвигать один?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65F9FA0-F339-CECC-32B0-B03559FCD1F6}"/>
              </a:ext>
            </a:extLst>
          </p:cNvPr>
          <p:cNvSpPr txBox="1"/>
          <p:nvPr/>
        </p:nvSpPr>
        <p:spPr>
          <a:xfrm>
            <a:off x="1278883" y="2352143"/>
            <a:ext cx="469253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Century Gothic" panose="020B0502020202020204" pitchFamily="34" charset="0"/>
              </a:rPr>
              <a:t>Синергия</a:t>
            </a:r>
            <a:endParaRPr lang="en-US" sz="2000" b="1" dirty="0">
              <a:latin typeface="Century Gothic" panose="020B0502020202020204" pitchFamily="34" charset="0"/>
            </a:endParaRPr>
          </a:p>
          <a:p>
            <a:endParaRPr lang="ru-RU" sz="2000" b="1" dirty="0">
              <a:latin typeface="Century Gothic" panose="020B0502020202020204" pitchFamily="34" charset="0"/>
            </a:endParaRPr>
          </a:p>
          <a:p>
            <a:r>
              <a:rPr lang="ru-RU" sz="2000" b="1" dirty="0">
                <a:latin typeface="Century Gothic" panose="020B0502020202020204" pitchFamily="34" charset="0"/>
              </a:rPr>
              <a:t>Цель:</a:t>
            </a:r>
            <a:r>
              <a:rPr lang="ru-RU" sz="2000" dirty="0">
                <a:latin typeface="Century Gothic" panose="020B0502020202020204" pitchFamily="34" charset="0"/>
              </a:rPr>
              <a:t> Использовать силу (технологии, репутацию) одного бренда для поддержки другого.</a:t>
            </a:r>
          </a:p>
          <a:p>
            <a:r>
              <a:rPr lang="ru-RU" sz="2000" b="1" dirty="0">
                <a:latin typeface="Century Gothic" panose="020B0502020202020204" pitchFamily="34" charset="0"/>
              </a:rPr>
              <a:t>Механизм:</a:t>
            </a:r>
            <a:r>
              <a:rPr lang="ru-RU" sz="2000" dirty="0">
                <a:latin typeface="Century Gothic" panose="020B0502020202020204" pitchFamily="34" charset="0"/>
              </a:rPr>
              <a:t> Бренды делятся ресурсами внутри компании, что экономит бюджет на раскрутку новичков.</a:t>
            </a:r>
          </a:p>
          <a:p>
            <a:r>
              <a:rPr lang="ru-RU" sz="2000" b="1" dirty="0">
                <a:latin typeface="Century Gothic" panose="020B0502020202020204" pitchFamily="34" charset="0"/>
              </a:rPr>
              <a:t>Пример:</a:t>
            </a:r>
            <a:r>
              <a:rPr lang="ru-RU" sz="2000" dirty="0">
                <a:latin typeface="Century Gothic" panose="020B0502020202020204" pitchFamily="34" charset="0"/>
              </a:rPr>
              <a:t> Логотип </a:t>
            </a:r>
            <a:r>
              <a:rPr lang="ru-RU" sz="2000" i="1" dirty="0">
                <a:latin typeface="Century Gothic" panose="020B0502020202020204" pitchFamily="34" charset="0"/>
              </a:rPr>
              <a:t>Nestle</a:t>
            </a:r>
            <a:r>
              <a:rPr lang="ru-RU" sz="2000" dirty="0">
                <a:latin typeface="Century Gothic" panose="020B0502020202020204" pitchFamily="34" charset="0"/>
              </a:rPr>
              <a:t> на упаковке </a:t>
            </a:r>
            <a:r>
              <a:rPr lang="ru-RU" sz="2000" i="1" dirty="0" err="1">
                <a:latin typeface="Century Gothic" panose="020B0502020202020204" pitchFamily="34" charset="0"/>
              </a:rPr>
              <a:t>Maggi</a:t>
            </a:r>
            <a:r>
              <a:rPr lang="ru-RU" sz="2000" dirty="0">
                <a:latin typeface="Century Gothic" panose="020B0502020202020204" pitchFamily="34" charset="0"/>
              </a:rPr>
              <a:t> служит знаком качества для потребителя.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E34EFAD-A20E-666F-CD42-025CFC1EFE1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696" t="8945" r="8677" b="8692"/>
          <a:stretch>
            <a:fillRect/>
          </a:stretch>
        </p:blipFill>
        <p:spPr>
          <a:xfrm>
            <a:off x="5919827" y="2608489"/>
            <a:ext cx="5433973" cy="353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09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C1D8F02-62B9-E5A6-DE2A-83D603749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34DB5B5-C569-4FDF-0FFC-E78240C14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A76C25E-0479-A3AA-7AFF-04FB99A27D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8B77C0D-DEB5-6583-A048-06A88639FE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B05C95-9AD0-A751-1FC8-9CA1872A3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и задачи марочного портфеля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7E69B92-5A4C-1558-91F1-417DC71F5C1B}"/>
              </a:ext>
            </a:extLst>
          </p:cNvPr>
          <p:cNvSpPr txBox="1"/>
          <p:nvPr/>
        </p:nvSpPr>
        <p:spPr>
          <a:xfrm>
            <a:off x="2207889" y="1498449"/>
            <a:ext cx="75270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Зачем компании несколько брендов, если можно продвигать один?</a:t>
            </a:r>
            <a:endParaRPr lang="ru-RU" sz="1600" b="1" dirty="0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A129120-5D90-F7DA-FED1-3FB56E42D99C}"/>
              </a:ext>
            </a:extLst>
          </p:cNvPr>
          <p:cNvSpPr txBox="1"/>
          <p:nvPr/>
        </p:nvSpPr>
        <p:spPr>
          <a:xfrm>
            <a:off x="5971415" y="2447117"/>
            <a:ext cx="4936602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Управление рисками (Risk Management)</a:t>
            </a:r>
          </a:p>
          <a:p>
            <a:pPr algn="r"/>
            <a:endParaRPr lang="ru-RU" sz="2000" dirty="0">
              <a:latin typeface="Century Gothic" panose="020B0502020202020204" pitchFamily="34" charset="0"/>
            </a:endParaRPr>
          </a:p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Цель:</a:t>
            </a:r>
            <a:r>
              <a:rPr lang="ru-RU" sz="2000" dirty="0">
                <a:latin typeface="Century Gothic" panose="020B0502020202020204" pitchFamily="34" charset="0"/>
              </a:rPr>
              <a:t> Изолировать проблемы.</a:t>
            </a:r>
          </a:p>
          <a:p>
            <a:pPr algn="r"/>
            <a:r>
              <a:rPr lang="ru-RU" sz="2000" b="1" dirty="0">
                <a:latin typeface="Century Gothic" panose="020B0502020202020204" pitchFamily="34" charset="0"/>
              </a:rPr>
              <a:t>Механизм:</a:t>
            </a:r>
            <a:r>
              <a:rPr lang="ru-RU" sz="2000" dirty="0">
                <a:latin typeface="Century Gothic" panose="020B0502020202020204" pitchFamily="34" charset="0"/>
              </a:rPr>
              <a:t> Если один бренд попадает в скандал, у других (с другими названиями и логотипами) репутация не страдает</a:t>
            </a:r>
            <a:r>
              <a:rPr lang="ru-RU" sz="2400" dirty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0B6882F-461D-1CE9-CB6A-6F8A8D2976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0" y="4256090"/>
            <a:ext cx="2845112" cy="11309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EAAD133-319D-89F9-36C4-10A6CA89C8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38" b="95506" l="7292" r="93854">
                        <a14:foregroundMark x1="35104" y1="43258" x2="25938" y2="43446"/>
                        <a14:foregroundMark x1="25938" y1="43446" x2="14167" y2="55243"/>
                        <a14:foregroundMark x1="14167" y1="55243" x2="9271" y2="66105"/>
                        <a14:foregroundMark x1="9271" y1="66105" x2="9479" y2="77341"/>
                        <a14:foregroundMark x1="9479" y1="77341" x2="15208" y2="78090"/>
                        <a14:foregroundMark x1="24583" y1="58052" x2="19375" y2="61049"/>
                        <a14:foregroundMark x1="19375" y1="61049" x2="25625" y2="71161"/>
                        <a14:foregroundMark x1="25625" y1="71161" x2="38438" y2="53933"/>
                        <a14:foregroundMark x1="38438" y1="53933" x2="38438" y2="53184"/>
                        <a14:foregroundMark x1="32396" y1="50562" x2="17292" y2="54307"/>
                        <a14:foregroundMark x1="17292" y1="54307" x2="37708" y2="55056"/>
                        <a14:foregroundMark x1="37708" y1="55056" x2="45313" y2="53371"/>
                        <a14:foregroundMark x1="25104" y1="76030" x2="20938" y2="80712"/>
                        <a14:foregroundMark x1="44063" y1="68165" x2="40833" y2="84644"/>
                        <a14:foregroundMark x1="40833" y1="84644" x2="46771" y2="77341"/>
                        <a14:foregroundMark x1="46771" y1="77341" x2="44583" y2="66105"/>
                        <a14:foregroundMark x1="40417" y1="77903" x2="44167" y2="90637"/>
                        <a14:foregroundMark x1="44167" y1="90637" x2="47604" y2="82584"/>
                        <a14:foregroundMark x1="47604" y1="82584" x2="47396" y2="79026"/>
                        <a14:foregroundMark x1="37813" y1="85581" x2="41979" y2="90262"/>
                        <a14:foregroundMark x1="37604" y1="85019" x2="39244" y2="92880"/>
                        <a14:foregroundMark x1="41322" y1="93393" x2="45625" y2="87453"/>
                        <a14:foregroundMark x1="45625" y1="87453" x2="45625" y2="86891"/>
                        <a14:foregroundMark x1="41907" y1="93538" x2="47917" y2="87266"/>
                        <a14:foregroundMark x1="47917" y1="87266" x2="48021" y2="86517"/>
                        <a14:foregroundMark x1="45208" y1="88764" x2="43753" y2="93994"/>
                        <a14:foregroundMark x1="47083" y1="73596" x2="46875" y2="55243"/>
                        <a14:foregroundMark x1="7292" y1="77528" x2="10938" y2="89700"/>
                        <a14:foregroundMark x1="10938" y1="89700" x2="14511" y2="91338"/>
                        <a14:foregroundMark x1="16606" y1="91602" x2="23125" y2="81835"/>
                        <a14:foregroundMark x1="23125" y1="81835" x2="23438" y2="80524"/>
                        <a14:foregroundMark x1="18438" y1="87453" x2="23438" y2="87266"/>
                        <a14:foregroundMark x1="21042" y1="43633" x2="16042" y2="46255"/>
                        <a14:foregroundMark x1="16042" y1="46255" x2="9688" y2="53933"/>
                        <a14:foregroundMark x1="9688" y1="53933" x2="8854" y2="57865"/>
                        <a14:foregroundMark x1="14688" y1="46067" x2="8438" y2="53745"/>
                        <a14:foregroundMark x1="8438" y1="53745" x2="8438" y2="54494"/>
                        <a14:foregroundMark x1="11354" y1="47191" x2="16771" y2="45131"/>
                        <a14:foregroundMark x1="12188" y1="47940" x2="11146" y2="50375"/>
                        <a14:foregroundMark x1="36875" y1="34831" x2="64271" y2="25094"/>
                        <a14:foregroundMark x1="64271" y1="25094" x2="80417" y2="26592"/>
                        <a14:foregroundMark x1="80417" y1="26592" x2="68646" y2="35581"/>
                        <a14:foregroundMark x1="68646" y1="35581" x2="49583" y2="36704"/>
                        <a14:foregroundMark x1="49583" y1="36704" x2="76458" y2="27715"/>
                        <a14:foregroundMark x1="69896" y1="14419" x2="36875" y2="11798"/>
                        <a14:foregroundMark x1="36875" y1="11798" x2="27708" y2="14419"/>
                        <a14:foregroundMark x1="27708" y1="14419" x2="22083" y2="19476"/>
                        <a14:foregroundMark x1="90000" y1="57865" x2="91042" y2="79401"/>
                        <a14:foregroundMark x1="91042" y1="79401" x2="86875" y2="68914"/>
                        <a14:foregroundMark x1="86875" y1="68914" x2="90208" y2="62172"/>
                        <a14:foregroundMark x1="90833" y1="66105" x2="88021" y2="84831"/>
                        <a14:foregroundMark x1="88021" y1="84831" x2="85521" y2="73221"/>
                        <a14:foregroundMark x1="89271" y1="77528" x2="49479" y2="79775"/>
                        <a14:foregroundMark x1="49479" y1="79775" x2="49583" y2="69850"/>
                        <a14:foregroundMark x1="49583" y1="69850" x2="84688" y2="47940"/>
                        <a14:foregroundMark x1="84688" y1="47940" x2="54375" y2="48315"/>
                        <a14:foregroundMark x1="90417" y1="56554" x2="91771" y2="75655"/>
                        <a14:foregroundMark x1="91771" y1="75655" x2="91146" y2="77715"/>
                        <a14:foregroundMark x1="38438" y1="94007" x2="45729" y2="94007"/>
                        <a14:foregroundMark x1="45729" y1="94007" x2="46354" y2="90449"/>
                        <a14:foregroundMark x1="80521" y1="83146" x2="86146" y2="89139"/>
                        <a14:foregroundMark x1="86146" y1="89139" x2="91354" y2="82959"/>
                        <a14:foregroundMark x1="91354" y1="82959" x2="91458" y2="81648"/>
                        <a14:foregroundMark x1="93854" y1="71536" x2="92604" y2="53371"/>
                        <a14:foregroundMark x1="83542" y1="87079" x2="91146" y2="85768"/>
                        <a14:foregroundMark x1="91146" y1="85768" x2="91458" y2="83708"/>
                        <a14:backgroundMark x1="11146" y1="94382" x2="21563" y2="95693"/>
                        <a14:backgroundMark x1="21563" y1="95693" x2="27813" y2="93633"/>
                        <a14:backgroundMark x1="42914" y1="97366" x2="44479" y2="97753"/>
                        <a14:backgroundMark x1="27813" y1="93633" x2="37704" y2="96078"/>
                        <a14:backgroundMark x1="17396" y1="38015" x2="24896" y2="138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075" y="5215279"/>
            <a:ext cx="2990108" cy="166324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973F112-E707-D96F-F4EB-FD01B6689A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8529" y="1965154"/>
            <a:ext cx="2061210" cy="148954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E9246F4-4AF2-EB08-92B9-E38D074248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4917" r="93667">
                        <a14:foregroundMark x1="9000" y1="35667" x2="5667" y2="51333"/>
                        <a14:foregroundMark x1="5667" y1="51333" x2="9083" y2="59667"/>
                        <a14:foregroundMark x1="9083" y1="59667" x2="13167" y2="53667"/>
                        <a14:foregroundMark x1="6083" y1="38333" x2="4917" y2="50889"/>
                        <a14:foregroundMark x1="4917" y1="50889" x2="6083" y2="55556"/>
                        <a14:foregroundMark x1="91417" y1="51000" x2="93667" y2="65556"/>
                        <a14:foregroundMark x1="93667" y1="65556" x2="87583" y2="70556"/>
                        <a14:foregroundMark x1="87583" y1="70556" x2="82917" y2="68000"/>
                        <a14:backgroundMark x1="13167" y1="10111" x2="8167" y2="25444"/>
                        <a14:backgroundMark x1="8167" y1="25444" x2="7417" y2="17667"/>
                        <a14:backgroundMark x1="7667" y1="13889" x2="8500" y2="12333"/>
                        <a14:backgroundMark x1="14750" y1="20556" x2="6083" y2="27222"/>
                        <a14:backgroundMark x1="15500" y1="24667" x2="9500" y2="31222"/>
                        <a14:backgroundMark x1="9500" y1="31222" x2="8917" y2="31556"/>
                        <a14:backgroundMark x1="32583" y1="14667" x2="44083" y2="16333"/>
                        <a14:backgroundMark x1="31833" y1="19222" x2="44583" y2="20556"/>
                        <a14:backgroundMark x1="35000" y1="21444" x2="41667" y2="23000"/>
                        <a14:backgroundMark x1="42833" y1="20556" x2="48000" y2="21889"/>
                        <a14:backgroundMark x1="40583" y1="19889" x2="50333" y2="20222"/>
                        <a14:backgroundMark x1="64500" y1="19889" x2="69667" y2="29556"/>
                        <a14:backgroundMark x1="69667" y1="29556" x2="71417" y2="31000"/>
                        <a14:backgroundMark x1="66000" y1="20444" x2="72417" y2="21444"/>
                        <a14:backgroundMark x1="87250" y1="41556" x2="91167" y2="43667"/>
                        <a14:backgroundMark x1="89000" y1="43889" x2="90167" y2="46444"/>
                        <a14:backgroundMark x1="88250" y1="45778" x2="89250" y2="46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1594" y="4092107"/>
            <a:ext cx="3202329" cy="240174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7EE79BB-FA17-478E-D901-10981C33A7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67" b="89701" l="0" r="95556">
                        <a14:foregroundMark x1="12130" y1="53448" x2="9959" y2="54152"/>
                        <a14:foregroundMark x1="17883" y1="55647" x2="30718" y2="57667"/>
                        <a14:foregroundMark x1="10018" y1="54409" x2="12747" y2="54839"/>
                        <a14:foregroundMark x1="84775" y1="53744" x2="92000" y2="52824"/>
                        <a14:foregroundMark x1="73407" y1="55191" x2="76459" y2="54803"/>
                        <a14:foregroundMark x1="64776" y1="56290" x2="66317" y2="56094"/>
                        <a14:foregroundMark x1="57533" y1="57212" x2="60069" y2="56889"/>
                        <a14:foregroundMark x1="51640" y1="57962" x2="52759" y2="57820"/>
                        <a14:foregroundMark x1="45779" y1="58708" x2="46936" y2="58561"/>
                        <a14:foregroundMark x1="50514" y1="50005" x2="44505" y2="49597"/>
                        <a14:foregroundMark x1="59710" y1="50630" x2="55309" y2="50331"/>
                        <a14:foregroundMark x1="78149" y1="51883" x2="64470" y2="50953"/>
                        <a14:foregroundMark x1="82689" y1="52191" x2="81820" y2="52132"/>
                        <a14:foregroundMark x1="85284" y1="52367" x2="84004" y2="52280"/>
                        <a14:foregroundMark x1="92000" y1="52824" x2="86424" y2="52445"/>
                        <a14:foregroundMark x1="10972" y1="50843" x2="9227" y2="50973"/>
                        <a14:foregroundMark x1="23146" y1="49940" x2="21189" y2="50085"/>
                        <a14:foregroundMark x1="24043" y1="49874" x2="23568" y2="49909"/>
                        <a14:foregroundMark x1="85475" y1="52783" x2="84966" y2="54105"/>
                        <a14:foregroundMark x1="2046" y1="56988" x2="222" y2="56977"/>
                        <a14:foregroundMark x1="30501" y1="57158" x2="10624" y2="57039"/>
                        <a14:foregroundMark x1="40744" y1="57219" x2="40213" y2="57216"/>
                        <a14:foregroundMark x1="46403" y1="57253" x2="45574" y2="57248"/>
                        <a14:foregroundMark x1="67137" y1="57377" x2="51942" y2="57286"/>
                        <a14:foregroundMark x1="76109" y1="57430" x2="70769" y2="57398"/>
                        <a14:foregroundMark x1="8944" y1="49744" x2="12037" y2="47180"/>
                        <a14:foregroundMark x1="222" y1="56977" x2="918" y2="56400"/>
                        <a14:foregroundMark x1="79126" y1="51076" x2="75333" y2="53322"/>
                        <a14:foregroundMark x1="82147" y1="49288" x2="81458" y2="49696"/>
                        <a14:foregroundMark x1="59850" y1="53072" x2="54778" y2="52990"/>
                        <a14:foregroundMark x1="68642" y1="53214" x2="64596" y2="53149"/>
                        <a14:foregroundMark x1="75333" y1="53322" x2="70996" y2="53252"/>
                        <a14:foregroundMark x1="86333" y1="57143" x2="93111" y2="51827"/>
                        <a14:foregroundMark x1="93111" y1="51827" x2="88906" y2="50215"/>
                        <a14:foregroundMark x1="83441" y1="49255" x2="81785" y2="50493"/>
                        <a14:foregroundMark x1="92889" y1="51163" x2="95556" y2="49003"/>
                        <a14:backgroundMark x1="5778" y1="46844" x2="10444" y2="67110"/>
                        <a14:backgroundMark x1="10444" y1="67110" x2="10667" y2="67276"/>
                        <a14:backgroundMark x1="4222" y1="52326" x2="4556" y2="60465"/>
                        <a14:backgroundMark x1="1333" y1="53987" x2="1667" y2="56146"/>
                        <a14:backgroundMark x1="18556" y1="42857" x2="25000" y2="47508"/>
                        <a14:backgroundMark x1="25000" y1="47508" x2="33111" y2="46512"/>
                        <a14:backgroundMark x1="33111" y1="46512" x2="35333" y2="44352"/>
                        <a14:backgroundMark x1="16111" y1="46512" x2="11889" y2="46844"/>
                        <a14:backgroundMark x1="22111" y1="52159" x2="12000" y2="53156"/>
                        <a14:backgroundMark x1="33333" y1="46678" x2="38556" y2="50997"/>
                        <a14:backgroundMark x1="38556" y1="50997" x2="42333" y2="44850"/>
                        <a14:backgroundMark x1="42333" y1="44850" x2="42333" y2="44352"/>
                        <a14:backgroundMark x1="24889" y1="43355" x2="38000" y2="43854"/>
                        <a14:backgroundMark x1="38000" y1="43854" x2="49222" y2="43522"/>
                        <a14:backgroundMark x1="49222" y1="43522" x2="62222" y2="43522"/>
                        <a14:backgroundMark x1="41778" y1="47342" x2="43889" y2="62458"/>
                        <a14:backgroundMark x1="37889" y1="59635" x2="31556" y2="59635"/>
                        <a14:backgroundMark x1="35333" y1="58472" x2="41667" y2="61296"/>
                        <a14:backgroundMark x1="48444" y1="55482" x2="50000" y2="59302"/>
                        <a14:backgroundMark x1="55667" y1="55482" x2="54000" y2="58970"/>
                        <a14:backgroundMark x1="52778" y1="48671" x2="53000" y2="51163"/>
                        <a14:backgroundMark x1="61778" y1="45349" x2="62444" y2="56977"/>
                        <a14:backgroundMark x1="63778" y1="45681" x2="75444" y2="46678"/>
                        <a14:backgroundMark x1="61778" y1="44020" x2="66222" y2="45349"/>
                        <a14:backgroundMark x1="68111" y1="53821" x2="70556" y2="57641"/>
                        <a14:backgroundMark x1="79333" y1="52990" x2="82667" y2="59967"/>
                        <a14:backgroundMark x1="70667" y1="56478" x2="73667" y2="59801"/>
                        <a14:backgroundMark x1="77222" y1="53987" x2="79444" y2="57807"/>
                        <a14:backgroundMark x1="79222" y1="50997" x2="80111" y2="53156"/>
                        <a14:backgroundMark x1="77333" y1="47342" x2="77444" y2="46678"/>
                        <a14:backgroundMark x1="75111" y1="46512" x2="88111" y2="46179"/>
                        <a14:backgroundMark x1="85000" y1="45515" x2="87667" y2="51329"/>
                        <a14:backgroundMark x1="81556" y1="53322" x2="84444" y2="58804"/>
                        <a14:backgroundMark x1="14889" y1="46678" x2="18222" y2="456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8906" y="5292980"/>
            <a:ext cx="3255816" cy="2177779"/>
          </a:xfrm>
          <a:prstGeom prst="rect">
            <a:avLst/>
          </a:prstGeom>
        </p:spPr>
      </p:pic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13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E1387E71-4F1C-3A9C-9171-121AD94E8826}"/>
                  </a:ext>
                </a:extLst>
              </p14:cNvPr>
              <p14:cNvContentPartPr/>
              <p14:nvPr/>
            </p14:nvContentPartPr>
            <p14:xfrm>
              <a:off x="1430253" y="2650037"/>
              <a:ext cx="988560" cy="131400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xmlns="" id="{E1387E71-4F1C-3A9C-9171-121AD94E882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394613" y="2434037"/>
                <a:ext cx="1060200" cy="174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15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AD9E29C4-72D2-2BA0-3A4F-06B1AB371F15}"/>
                  </a:ext>
                </a:extLst>
              </p14:cNvPr>
              <p14:cNvContentPartPr/>
              <p14:nvPr/>
            </p14:nvContentPartPr>
            <p14:xfrm>
              <a:off x="4593933" y="2788997"/>
              <a:ext cx="973080" cy="149544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xmlns="" id="{AD9E29C4-72D2-2BA0-3A4F-06B1AB371F1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558293" y="2572997"/>
                <a:ext cx="1044720" cy="192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5497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9A88A21-AF0D-033E-5900-C557EDD23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2294E34-AA5A-897A-FB88-3B8B5669F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12CC5D3-2C47-6F0B-97A7-B82F8C5D84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FB14A8D-9E59-9E6C-4957-3385DF7433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DBF5C0-1B48-2919-DB2F-1E772CCF4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Роли брендов в марочном портфеле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D1BAF86-A3E7-5D2B-86E7-5C7ABE7E4FBA}"/>
              </a:ext>
            </a:extLst>
          </p:cNvPr>
          <p:cNvSpPr txBox="1"/>
          <p:nvPr/>
        </p:nvSpPr>
        <p:spPr>
          <a:xfrm>
            <a:off x="1544099" y="1899490"/>
            <a:ext cx="88546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entury Gothic" panose="020B0502020202020204" pitchFamily="34" charset="0"/>
              </a:rPr>
              <a:t>Стратегический бренд</a:t>
            </a:r>
          </a:p>
          <a:p>
            <a:pPr algn="ctr"/>
            <a:r>
              <a:rPr lang="ru-RU" sz="3200" dirty="0">
                <a:latin typeface="Century Gothic" panose="020B0502020202020204" pitchFamily="34" charset="0"/>
              </a:rPr>
              <a:t> (Основной «Локомотив»)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82A6E-CDE5-FB2F-7849-60024A887143}"/>
              </a:ext>
            </a:extLst>
          </p:cNvPr>
          <p:cNvSpPr txBox="1"/>
          <p:nvPr/>
        </p:nvSpPr>
        <p:spPr>
          <a:xfrm>
            <a:off x="1544099" y="3185510"/>
            <a:ext cx="8854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</a:rPr>
              <a:t>Это бренд, на который компания делает главную ставку. Он генерирует основную прибыль и задает стандарты качества.</a:t>
            </a:r>
          </a:p>
        </p:txBody>
      </p:sp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6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068EA57C-8948-0A19-831E-EECF52B5F6D9}"/>
                  </a:ext>
                </a:extLst>
              </p14:cNvPr>
              <p14:cNvContentPartPr/>
              <p14:nvPr/>
            </p14:nvContentPartPr>
            <p14:xfrm>
              <a:off x="5044293" y="4838856"/>
              <a:ext cx="2156760" cy="1167840"/>
            </p14:xfrm>
          </p:contentPart>
        </mc:Choice>
        <mc:Fallback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xmlns="" id="{068EA57C-8948-0A19-831E-EECF52B5F6D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81293" y="4461216"/>
                <a:ext cx="2282400" cy="1923480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2B9FE060-CB15-AB94-868D-01FDB33F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687" y="4440923"/>
            <a:ext cx="3272511" cy="226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DB9E62CE-85AE-7D48-B28B-17546A157F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030730">
            <a:off x="7300883" y="4092117"/>
            <a:ext cx="2106875" cy="241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32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481A069-23D6-EC2F-C0AF-C6E110697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2E1B48C-6487-9374-C079-1852DBE0B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D829262-9640-C751-3840-2D8FE863C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547726" y="-489096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A70E0D7-705D-2071-1EC6-CBE6F754F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741239" y="-59622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97F14B-5FD0-3E8F-A42D-94F0357D9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Роли брендов в марочном портфеле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56DB0AD-EAD5-0D88-A884-9A02E4F7B677}"/>
              </a:ext>
            </a:extLst>
          </p:cNvPr>
          <p:cNvSpPr txBox="1"/>
          <p:nvPr/>
        </p:nvSpPr>
        <p:spPr>
          <a:xfrm>
            <a:off x="1544099" y="1899490"/>
            <a:ext cx="88546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entury Gothic" panose="020B0502020202020204" pitchFamily="34" charset="0"/>
              </a:rPr>
              <a:t>Тактический бренд</a:t>
            </a:r>
            <a:endParaRPr lang="ru-RU" sz="4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1E31CF6-E3DA-E51F-5D14-AEDEF4D4E063}"/>
              </a:ext>
            </a:extLst>
          </p:cNvPr>
          <p:cNvSpPr txBox="1"/>
          <p:nvPr/>
        </p:nvSpPr>
        <p:spPr>
          <a:xfrm>
            <a:off x="1386757" y="3041763"/>
            <a:ext cx="36788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Быть понятным, недорогим, четко сообщать о своей выгоде. Защищать флагмана от конкурентов в нижнем ценовом сегменте.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2EB74BA-238C-DAE1-45E0-14E5964BA1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292" y="2806647"/>
            <a:ext cx="2523052" cy="33640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94A69DB-EDFC-946A-F61A-589C491275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3688" y="1899039"/>
            <a:ext cx="5120681" cy="28756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EC5AF81-E351-5F27-9F82-24ECDCEFC3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85" b="89862" l="7527" r="93702">
                        <a14:foregroundMark x1="7680" y1="50077" x2="10753" y2="54071"/>
                        <a14:foregroundMark x1="90630" y1="46851" x2="93702" y2="50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84945" y="3236309"/>
            <a:ext cx="3944073" cy="394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649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3EBDA08-195E-6893-1CEB-453E18B00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FD59C89-7EFC-0269-CF75-C55603CD6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3702F3B8-09EB-3945-A92A-82E97FFF46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9DA88D8-AD2A-040F-F759-9E9EB6B0F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784832" y="-707856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5CB55C-C6E0-07D6-6E50-790F921C5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Роли брендов в марочном портфеле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60A9A85-7CE8-D40B-0348-2D22C789BAEE}"/>
              </a:ext>
            </a:extLst>
          </p:cNvPr>
          <p:cNvSpPr txBox="1"/>
          <p:nvPr/>
        </p:nvSpPr>
        <p:spPr>
          <a:xfrm>
            <a:off x="1544099" y="1899490"/>
            <a:ext cx="88546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entury Gothic" panose="020B0502020202020204" pitchFamily="34" charset="0"/>
              </a:rPr>
              <a:t>Бренд «Золотая жила» </a:t>
            </a:r>
          </a:p>
          <a:p>
            <a:pPr algn="ctr"/>
            <a:r>
              <a:rPr lang="ru-RU" sz="3200" dirty="0">
                <a:latin typeface="Century Gothic" panose="020B0502020202020204" pitchFamily="34" charset="0"/>
              </a:rPr>
              <a:t>(</a:t>
            </a:r>
            <a:r>
              <a:rPr lang="ru-RU" sz="3200" dirty="0" err="1">
                <a:latin typeface="Century Gothic" panose="020B0502020202020204" pitchFamily="34" charset="0"/>
              </a:rPr>
              <a:t>Niche</a:t>
            </a:r>
            <a:r>
              <a:rPr lang="ru-RU" sz="3200" dirty="0">
                <a:latin typeface="Century Gothic" panose="020B0502020202020204" pitchFamily="34" charset="0"/>
              </a:rPr>
              <a:t>)</a:t>
            </a:r>
            <a:endParaRPr lang="ru-RU" sz="4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071C263-590D-6DD5-3B8A-46E3B7226093}"/>
              </a:ext>
            </a:extLst>
          </p:cNvPr>
          <p:cNvSpPr txBox="1"/>
          <p:nvPr/>
        </p:nvSpPr>
        <p:spPr>
          <a:xfrm>
            <a:off x="1325694" y="4336069"/>
            <a:ext cx="56696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 Бренд для узкой ниши, с высокой маржинальностью.</a:t>
            </a:r>
            <a:endParaRPr lang="ru-RU" sz="3600" dirty="0"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C3F7C26-1F86-5B1D-A4DD-50639A44FF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2879" y="2435748"/>
            <a:ext cx="6943055" cy="46287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BAFCB6B-61F1-9A6E-9AA4-86242EC35A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82" b="95693" l="10000" r="90000">
                        <a14:foregroundMark x1="40125" y1="4682" x2="45625" y2="14045"/>
                        <a14:foregroundMark x1="45625" y1="82022" x2="42750" y2="92322"/>
                        <a14:foregroundMark x1="42750" y1="92322" x2="49500" y2="93258"/>
                        <a14:foregroundMark x1="49500" y1="93258" x2="52625" y2="86330"/>
                        <a14:foregroundMark x1="46875" y1="94757" x2="43375" y2="94569"/>
                        <a14:foregroundMark x1="43125" y1="94382" x2="49500" y2="95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6404" y="3527596"/>
            <a:ext cx="4005079" cy="26733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3858DF1-B5A1-EBBB-4973-588F50C4E8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607" b="92076" l="10000" r="90000">
                        <a14:foregroundMark x1="53158" y1="27496" x2="48421" y2="25357"/>
                        <a14:foregroundMark x1="48421" y1="25357" x2="30895" y2="29715"/>
                        <a14:foregroundMark x1="30895" y1="29715" x2="32947" y2="50475"/>
                        <a14:foregroundMark x1="32947" y1="50475" x2="40632" y2="40412"/>
                        <a14:foregroundMark x1="40632" y1="40412" x2="40842" y2="38352"/>
                        <a14:foregroundMark x1="54632" y1="11965" x2="51263" y2="7052"/>
                        <a14:foregroundMark x1="51263" y1="7052" x2="38737" y2="7607"/>
                        <a14:foregroundMark x1="38737" y1="7607" x2="35263" y2="14659"/>
                        <a14:foregroundMark x1="35263" y1="14659" x2="37842" y2="18225"/>
                        <a14:foregroundMark x1="53947" y1="9113" x2="67579" y2="29002"/>
                        <a14:foregroundMark x1="67579" y1="29002" x2="71947" y2="40967"/>
                        <a14:foregroundMark x1="71947" y1="40967" x2="72105" y2="42710"/>
                        <a14:foregroundMark x1="63474" y1="93502" x2="58947" y2="95642"/>
                        <a14:foregroundMark x1="58947" y1="95642" x2="45632" y2="92076"/>
                        <a14:foregroundMark x1="45632" y1="92076" x2="38211" y2="84548"/>
                        <a14:foregroundMark x1="38211" y1="84548" x2="36789" y2="81537"/>
                        <a14:foregroundMark x1="65947" y1="66165" x2="66737" y2="518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0165" y="1932389"/>
            <a:ext cx="3487903" cy="231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48AD487-F6ED-0320-E949-4E3F7CEC4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C37E1CE-CF99-BD66-D8D2-0D8EFC3CA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90D3BA6-46AD-7CAA-368C-62E69F03A9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E4121C0-E235-5161-B6D2-4575BB023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4246D2-F881-3F13-A80C-08AC6B044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Роли брендов в марочном портфеле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B770BD8-4696-CA00-E7CD-8A3C4499C10E}"/>
              </a:ext>
            </a:extLst>
          </p:cNvPr>
          <p:cNvSpPr txBox="1"/>
          <p:nvPr/>
        </p:nvSpPr>
        <p:spPr>
          <a:xfrm>
            <a:off x="1544099" y="1899490"/>
            <a:ext cx="88546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entury Gothic" panose="020B0502020202020204" pitchFamily="34" charset="0"/>
              </a:rPr>
              <a:t>Бренд «Дойная корова» </a:t>
            </a:r>
          </a:p>
          <a:p>
            <a:pPr algn="ctr"/>
            <a:r>
              <a:rPr lang="ru-RU" sz="3200" dirty="0">
                <a:latin typeface="Century Gothic" panose="020B0502020202020204" pitchFamily="34" charset="0"/>
              </a:rPr>
              <a:t>(Cash </a:t>
            </a:r>
            <a:r>
              <a:rPr lang="ru-RU" sz="3200" dirty="0" err="1">
                <a:latin typeface="Century Gothic" panose="020B0502020202020204" pitchFamily="34" charset="0"/>
              </a:rPr>
              <a:t>Cow</a:t>
            </a:r>
            <a:r>
              <a:rPr lang="ru-RU" sz="3200" dirty="0">
                <a:latin typeface="Century Gothic" panose="020B0502020202020204" pitchFamily="34" charset="0"/>
              </a:rPr>
              <a:t>)</a:t>
            </a:r>
            <a:endParaRPr lang="ru-RU" sz="4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08394E5-9341-40AA-B8FA-971BA9491880}"/>
              </a:ext>
            </a:extLst>
          </p:cNvPr>
          <p:cNvSpPr txBox="1"/>
          <p:nvPr/>
        </p:nvSpPr>
        <p:spPr>
          <a:xfrm>
            <a:off x="2801379" y="3251465"/>
            <a:ext cx="63400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</a:rPr>
              <a:t>Зрелый бренд, который уже не растет, но стабильно приносит прибыль, требующую минимальных вложений.</a:t>
            </a:r>
            <a:endParaRPr lang="ru-RU" sz="3200" dirty="0">
              <a:latin typeface="Century Gothic" panose="020B0502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145FDA-1DFA-6741-7AAD-B5F99EDD08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32" b="98246" l="867" r="97733">
                        <a14:foregroundMark x1="14433" y1="9320" x2="7133" y2="43202"/>
                        <a14:foregroundMark x1="7133" y1="43202" x2="9700" y2="75877"/>
                        <a14:foregroundMark x1="9700" y1="75877" x2="20800" y2="58224"/>
                        <a14:foregroundMark x1="20800" y1="58224" x2="21633" y2="53399"/>
                        <a14:foregroundMark x1="16800" y1="63377" x2="90167" y2="75548"/>
                        <a14:foregroundMark x1="90167" y1="75548" x2="90800" y2="53838"/>
                        <a14:foregroundMark x1="90800" y1="53838" x2="7867" y2="48026"/>
                        <a14:foregroundMark x1="11300" y1="25219" x2="6333" y2="74452"/>
                        <a14:foregroundMark x1="6333" y1="74452" x2="12667" y2="76864"/>
                        <a14:foregroundMark x1="12667" y1="76864" x2="14700" y2="39693"/>
                        <a14:foregroundMark x1="14700" y1="39693" x2="12633" y2="26864"/>
                        <a14:foregroundMark x1="10067" y1="33333" x2="2200" y2="9101"/>
                        <a14:foregroundMark x1="2200" y1="9101" x2="3800" y2="24671"/>
                        <a14:foregroundMark x1="6633" y1="31140" x2="3033" y2="22807"/>
                        <a14:foregroundMark x1="11300" y1="8991" x2="11867" y2="5921"/>
                        <a14:foregroundMark x1="15667" y1="18969" x2="18933" y2="27851"/>
                        <a14:foregroundMark x1="18933" y1="27851" x2="20500" y2="40132"/>
                        <a14:foregroundMark x1="20500" y1="40132" x2="20500" y2="41447"/>
                        <a14:foregroundMark x1="11867" y1="4605" x2="14100" y2="17763"/>
                        <a14:foregroundMark x1="14100" y1="17763" x2="14133" y2="19627"/>
                        <a14:foregroundMark x1="867" y1="2741" x2="1600" y2="11842"/>
                        <a14:foregroundMark x1="1133" y1="2741" x2="3500" y2="12500"/>
                        <a14:foregroundMark x1="7800" y1="77083" x2="5300" y2="98355"/>
                        <a14:foregroundMark x1="5300" y1="98355" x2="3333" y2="86732"/>
                        <a14:foregroundMark x1="3333" y1="86732" x2="6067" y2="68969"/>
                        <a14:foregroundMark x1="12333" y1="75548" x2="13967" y2="97478"/>
                        <a14:foregroundMark x1="13967" y1="97478" x2="15100" y2="88925"/>
                        <a14:foregroundMark x1="93700" y1="83662" x2="97500" y2="69518"/>
                        <a14:foregroundMark x1="97500" y1="69518" x2="97733" y2="45614"/>
                        <a14:foregroundMark x1="97733" y1="45614" x2="90500" y2="39474"/>
                        <a14:foregroundMark x1="90500" y1="39474" x2="82967" y2="471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098" y="3835748"/>
            <a:ext cx="10285043" cy="3126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D889190-37A5-B972-DD46-48B881A707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32" b="96914" l="7167" r="95833">
                        <a14:foregroundMark x1="17833" y1="21605" x2="7167" y2="27469"/>
                        <a14:foregroundMark x1="7167" y1="27469" x2="40000" y2="30247"/>
                        <a14:foregroundMark x1="40000" y1="30247" x2="41667" y2="29218"/>
                        <a14:foregroundMark x1="48500" y1="37140" x2="51833" y2="30453"/>
                        <a14:foregroundMark x1="51833" y1="30453" x2="53500" y2="43004"/>
                        <a14:foregroundMark x1="53500" y1="43004" x2="51500" y2="44342"/>
                        <a14:foregroundMark x1="55833" y1="44547" x2="57667" y2="53086"/>
                        <a14:foregroundMark x1="57667" y1="53086" x2="54667" y2="66667"/>
                        <a14:foregroundMark x1="54667" y1="66667" x2="50833" y2="70062"/>
                        <a14:foregroundMark x1="60500" y1="68827" x2="58833" y2="77675"/>
                        <a14:foregroundMark x1="60167" y1="60802" x2="61833" y2="72016"/>
                        <a14:foregroundMark x1="61833" y1="72016" x2="61333" y2="72428"/>
                        <a14:foregroundMark x1="59167" y1="54321" x2="63833" y2="61728"/>
                        <a14:foregroundMark x1="26833" y1="83848" x2="19333" y2="96502"/>
                        <a14:foregroundMark x1="19333" y1="96502" x2="16667" y2="96914"/>
                        <a14:foregroundMark x1="58500" y1="81481" x2="61000" y2="86214"/>
                        <a14:foregroundMark x1="58000" y1="78292" x2="63000" y2="85082"/>
                        <a14:foregroundMark x1="46500" y1="5247" x2="30333" y2="9877"/>
                        <a14:foregroundMark x1="30333" y1="9877" x2="45500" y2="6379"/>
                        <a14:foregroundMark x1="45500" y1="6379" x2="49000" y2="15741"/>
                        <a14:foregroundMark x1="49000" y1="15741" x2="48167" y2="17901"/>
                        <a14:foregroundMark x1="50333" y1="13889" x2="47167" y2="6173"/>
                        <a14:foregroundMark x1="47167" y1="6173" x2="30833" y2="4938"/>
                        <a14:foregroundMark x1="30833" y1="4938" x2="28167" y2="6790"/>
                        <a14:foregroundMark x1="39667" y1="1132" x2="48167" y2="8230"/>
                        <a14:foregroundMark x1="48167" y1="8230" x2="49000" y2="11626"/>
                        <a14:foregroundMark x1="50833" y1="6584" x2="50833" y2="12346"/>
                        <a14:foregroundMark x1="44000" y1="1852" x2="46000" y2="4218"/>
                        <a14:foregroundMark x1="48167" y1="3498" x2="50667" y2="7099"/>
                        <a14:foregroundMark x1="95833" y1="18107" x2="78667" y2="20988"/>
                        <a14:foregroundMark x1="78667" y1="20988" x2="78000" y2="21399"/>
                        <a14:backgroundMark x1="45667" y1="83745" x2="47667" y2="914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207700" y="855397"/>
            <a:ext cx="3673050" cy="537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01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1025F8E-98BC-7179-AF63-FB7763991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BDC39AB-7F18-F4EC-0CC6-C0EB30464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7DD28ED-AB61-925B-EE29-5119ED4BDA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2CFFDBA-ADFA-6A67-84F5-49487238C5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E97C55-55D7-4421-DBAC-EBBFB93E3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 портфель управляет знаками</a:t>
            </a:r>
            <a:br>
              <a:rPr lang="ru-RU" dirty="0"/>
            </a:b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EE1D96D-5495-6EFB-754E-E74E48C5ABB9}"/>
              </a:ext>
            </a:extLst>
          </p:cNvPr>
          <p:cNvSpPr txBox="1"/>
          <p:nvPr/>
        </p:nvSpPr>
        <p:spPr>
          <a:xfrm>
            <a:off x="1544099" y="2073741"/>
            <a:ext cx="88546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entury Gothic" panose="020B0502020202020204" pitchFamily="34" charset="0"/>
              </a:rPr>
              <a:t>Если неправильно подобрать знак идентификации, бренды внутри портфеля начнут «поедать» друг друга. Это называется каннибализацией.</a:t>
            </a:r>
          </a:p>
          <a:p>
            <a:pPr algn="ctr"/>
            <a:endParaRPr lang="ru-RU" sz="2800" b="1" dirty="0">
              <a:latin typeface="Century Gothic" panose="020B0502020202020204" pitchFamily="34" charset="0"/>
            </a:endParaRPr>
          </a:p>
          <a:p>
            <a:pPr algn="ctr"/>
            <a:r>
              <a:rPr lang="ru-RU" sz="2800" b="1" dirty="0">
                <a:latin typeface="Century Gothic" panose="020B0502020202020204" pitchFamily="34" charset="0"/>
              </a:rPr>
              <a:t>Правило: </a:t>
            </a:r>
          </a:p>
          <a:p>
            <a:pPr algn="ctr"/>
            <a:r>
              <a:rPr lang="ru-RU" sz="2800" dirty="0">
                <a:latin typeface="Century Gothic" panose="020B0502020202020204" pitchFamily="34" charset="0"/>
              </a:rPr>
              <a:t>Знаки идентификации брендов в одном портфеле должны быть визуально различны настолько, насколько различны их роли и целевые аудитории.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74988CE-C729-63E8-096C-1A0F76BAFF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2000" y1="66500" x2="36000" y2="72917"/>
                        <a14:foregroundMark x1="36000" y1="72917" x2="38333" y2="65833"/>
                        <a14:foregroundMark x1="38333" y1="65833" x2="28583" y2="66167"/>
                        <a14:foregroundMark x1="28583" y1="66167" x2="28417" y2="66500"/>
                        <a14:foregroundMark x1="51917" y1="56917" x2="55167" y2="36833"/>
                        <a14:foregroundMark x1="55167" y1="36833" x2="55750" y2="45833"/>
                        <a14:foregroundMark x1="55750" y1="45833" x2="53250" y2="55500"/>
                        <a14:foregroundMark x1="52250" y1="70917" x2="50083" y2="73750"/>
                        <a14:foregroundMark x1="66750" y1="72417" x2="63083" y2="71917"/>
                        <a14:foregroundMark x1="63083" y1="71083" x2="65750" y2="69833"/>
                        <a14:foregroundMark x1="70500" y1="61083" x2="80250" y2="418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87109">
            <a:off x="9295154" y="955714"/>
            <a:ext cx="1853001" cy="18530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6132999-53DB-95D3-A7C1-96A54F23F4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6094" y1="70156" x2="21406" y2="71094"/>
                        <a14:foregroundMark x1="39219" y1="61719" x2="56406" y2="33125"/>
                        <a14:foregroundMark x1="56406" y1="33125" x2="57500" y2="28438"/>
                        <a14:foregroundMark x1="38125" y1="74375" x2="32031" y2="75781"/>
                        <a14:foregroundMark x1="46875" y1="80000" x2="43750" y2="80781"/>
                        <a14:foregroundMark x1="53594" y1="72813" x2="82500" y2="49219"/>
                        <a14:foregroundMark x1="82500" y1="49219" x2="84688" y2="492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38200" y="3317370"/>
            <a:ext cx="1705160" cy="184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97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FE49768-4C87-F32F-ECC9-FA789A7BF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158E9D2-DF27-07A3-E30C-34FD99FCE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8E7C64E-C9BD-D14A-9F89-CA365785C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613D1E-4893-3DA1-6504-B46540A8B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562" y="231927"/>
            <a:ext cx="3047647" cy="1325563"/>
          </a:xfrm>
        </p:spPr>
        <p:txBody>
          <a:bodyPr/>
          <a:lstStyle/>
          <a:p>
            <a:r>
              <a:rPr lang="ru-RU" dirty="0"/>
              <a:t>Введение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6F62189-BA7A-E764-BCE5-9EEB2679FD1A}"/>
              </a:ext>
            </a:extLst>
          </p:cNvPr>
          <p:cNvSpPr txBox="1"/>
          <p:nvPr/>
        </p:nvSpPr>
        <p:spPr>
          <a:xfrm>
            <a:off x="1158378" y="1400756"/>
            <a:ext cx="100063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</a:rPr>
              <a:t>В современном мире бренды редко существуют поодиночке. У крупных компаний есть целые армии брендов — марочные портфели. И у каждого бренда в этом портфеле своя задача. Цель моего доклада — разобраться, как форма знака идентификации (логотипа, эмблемы) зависит от той роли, которую бренд играет в команде своих «братьев и сестер» под крылом одной корпорации.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C8452FD-50ED-9D2E-B286-E0CF8F105D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8626" y="4569977"/>
            <a:ext cx="2733822" cy="21770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6A349DF-EB90-14F6-DE49-111A686F4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405" y="3851314"/>
            <a:ext cx="3766443" cy="2115166"/>
          </a:xfrm>
          <a:prstGeom prst="rect">
            <a:avLst/>
          </a:prstGeom>
        </p:spPr>
      </p:pic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7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2E656235-422D-697A-6723-B7B93BBD0458}"/>
                  </a:ext>
                </a:extLst>
              </p14:cNvPr>
              <p14:cNvContentPartPr/>
              <p14:nvPr/>
            </p14:nvContentPartPr>
            <p14:xfrm>
              <a:off x="5115573" y="5218277"/>
              <a:ext cx="1402200" cy="478440"/>
            </p14:xfrm>
          </p:contentPart>
        </mc:Choice>
        <mc:Fallback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xmlns="" id="{2E656235-422D-697A-6723-B7B93BBD045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79573" y="5002637"/>
                <a:ext cx="1473840" cy="91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ink="http://schemas.microsoft.com/office/drawing/2016/ink" xmlns:p14="http://schemas.microsoft.com/office/powerpoint/2010/main" xmlns="" Requires="p14 aink">
          <p:contentPart p14:bwMode="auto" r:id="rId9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9BEB76FA-1D81-8052-DA05-493891067958}"/>
                  </a:ext>
                </a:extLst>
              </p14:cNvPr>
              <p14:cNvContentPartPr/>
              <p14:nvPr/>
            </p14:nvContentPartPr>
            <p14:xfrm>
              <a:off x="7928253" y="4247357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xmlns="" id="{9BEB76FA-1D81-8052-DA05-49389106795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892613" y="4031357"/>
                <a:ext cx="72000" cy="43200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611735F-481A-59F9-1DAF-60504E336D5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36391" y="4365475"/>
            <a:ext cx="1398685" cy="168781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FBF71ED-AB03-A20E-503A-C65DFF3767A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89" b="89955" l="9987" r="92298">
                        <a14:foregroundMark x1="49429" y1="54345" x2="40584" y2="48928"/>
                        <a14:foregroundMark x1="40584" y1="48928" x2="54888" y2="59481"/>
                        <a14:foregroundMark x1="54888" y1="59481" x2="45281" y2="54797"/>
                        <a14:foregroundMark x1="45281" y1="54797" x2="43589" y2="52483"/>
                        <a14:foregroundMark x1="53322" y1="28160" x2="42700" y2="20260"/>
                        <a14:foregroundMark x1="42700" y1="20260" x2="47270" y2="19413"/>
                        <a14:foregroundMark x1="91917" y1="41535" x2="92298" y2="39503"/>
                        <a14:foregroundMark x1="52687" y1="27822" x2="36987" y2="26693"/>
                        <a14:foregroundMark x1="36987" y1="26693" x2="36479" y2="27201"/>
                        <a14:foregroundMark x1="53322" y1="22291" x2="47397" y2="20937"/>
                        <a14:foregroundMark x1="47397" y1="20937" x2="47397" y2="20937"/>
                        <a14:foregroundMark x1="20313" y1="29345" x2="16504" y2="34707"/>
                        <a14:foregroundMark x1="16504" y1="34707" x2="15870" y2="37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7297" y="4115209"/>
            <a:ext cx="3150037" cy="236219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73E150F-FEA3-6350-7CFF-127892EBEFB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26364" y="5509907"/>
            <a:ext cx="5654662" cy="125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88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2123388-8D02-447B-BC40-91FA6843B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4BB27C0-FDF4-9CF2-87B7-12135E046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0997849-1C86-D70F-52D3-5CFAC5E0B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47A1C79-9943-16B7-71B9-A96C501D2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03479" y="-596226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33F2BF-28A4-FDED-1532-06778C420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097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Как надо и не надо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2BC4DC-C8A8-7DBC-2710-66BA9B5DF010}"/>
              </a:ext>
            </a:extLst>
          </p:cNvPr>
          <p:cNvSpPr txBox="1"/>
          <p:nvPr/>
        </p:nvSpPr>
        <p:spPr>
          <a:xfrm>
            <a:off x="6562846" y="2338517"/>
            <a:ext cx="416641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Century Gothic" panose="020B0502020202020204" pitchFamily="34" charset="0"/>
              </a:rPr>
              <a:t>Если компания выпустит дешевый тактический бренд зубной пасты в упаковке, похожей на дизайн премиального стратегического бренда </a:t>
            </a:r>
            <a:r>
              <a:rPr lang="ru-RU" sz="2000" dirty="0" err="1">
                <a:latin typeface="Century Gothic" panose="020B0502020202020204" pitchFamily="34" charset="0"/>
              </a:rPr>
              <a:t>Blend</a:t>
            </a:r>
            <a:r>
              <a:rPr lang="ru-RU" sz="2000" dirty="0">
                <a:latin typeface="Century Gothic" panose="020B0502020202020204" pitchFamily="34" charset="0"/>
              </a:rPr>
              <a:t>-a-</a:t>
            </a:r>
            <a:r>
              <a:rPr lang="ru-RU" sz="2000" dirty="0" err="1">
                <a:latin typeface="Century Gothic" panose="020B0502020202020204" pitchFamily="34" charset="0"/>
              </a:rPr>
              <a:t>med</a:t>
            </a:r>
            <a:r>
              <a:rPr lang="ru-RU" sz="2000" dirty="0">
                <a:latin typeface="Century Gothic" panose="020B0502020202020204" pitchFamily="34" charset="0"/>
              </a:rPr>
              <a:t>, потребитель запутается. Он либо не купит дешевую (подумав, что это подделка), либо купит дешевую и разочаруется в качестве, перенеся негатив на дорогой бренд.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318C085-9321-48A0-389C-3BD263793C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73" b="98580" l="9961" r="89893">
                        <a14:foregroundMark x1="58691" y1="11514" x2="53516" y2="7098"/>
                        <a14:foregroundMark x1="53516" y1="7098" x2="41992" y2="6073"/>
                        <a14:foregroundMark x1="41992" y1="6073" x2="35400" y2="11278"/>
                        <a14:foregroundMark x1="51611" y1="23659" x2="46338" y2="20347"/>
                        <a14:foregroundMark x1="46338" y1="20347" x2="44824" y2="23107"/>
                        <a14:foregroundMark x1="51074" y1="19401" x2="45361" y2="21293"/>
                        <a14:foregroundMark x1="45361" y1="21293" x2="43555" y2="24448"/>
                        <a14:foregroundMark x1="50146" y1="17902" x2="43652" y2="19243"/>
                        <a14:foregroundMark x1="43652" y1="19243" x2="43457" y2="19953"/>
                        <a14:foregroundMark x1="43848" y1="25000" x2="46729" y2="18375"/>
                        <a14:foregroundMark x1="46729" y1="18375" x2="51172" y2="19085"/>
                        <a14:foregroundMark x1="51172" y1="19085" x2="51172" y2="19243"/>
                        <a14:foregroundMark x1="44385" y1="15379" x2="36182" y2="28864"/>
                        <a14:foregroundMark x1="36182" y1="28864" x2="33398" y2="46215"/>
                        <a14:foregroundMark x1="33398" y1="46215" x2="39844" y2="65457"/>
                        <a14:foregroundMark x1="39844" y1="65457" x2="54883" y2="67587"/>
                        <a14:foregroundMark x1="54883" y1="67587" x2="64844" y2="50789"/>
                        <a14:foregroundMark x1="64844" y1="50789" x2="61426" y2="31388"/>
                        <a14:foregroundMark x1="61426" y1="31388" x2="59326" y2="27997"/>
                        <a14:foregroundMark x1="61230" y1="26025" x2="70557" y2="32256"/>
                        <a14:foregroundMark x1="70557" y1="32256" x2="72266" y2="50710"/>
                        <a14:foregroundMark x1="72266" y1="50710" x2="48633" y2="73344"/>
                        <a14:foregroundMark x1="48633" y1="73344" x2="43115" y2="74606"/>
                        <a14:foregroundMark x1="43115" y1="74606" x2="43018" y2="74054"/>
                        <a14:foregroundMark x1="46191" y1="90457" x2="46777" y2="98265"/>
                        <a14:foregroundMark x1="52539" y1="88959" x2="52832" y2="97871"/>
                        <a14:foregroundMark x1="52832" y1="97871" x2="53076" y2="985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9701" y="387466"/>
            <a:ext cx="3068451" cy="189980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37FD284-7DFC-C2F8-FEA6-2B54F076CF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00" b="90000" l="556" r="96000">
                        <a14:foregroundMark x1="69778" y1="9000" x2="54111" y2="6000"/>
                        <a14:foregroundMark x1="54111" y1="6000" x2="46556" y2="13000"/>
                        <a14:foregroundMark x1="12444" y1="45222" x2="17333" y2="60111"/>
                        <a14:foregroundMark x1="17333" y1="60111" x2="17333" y2="60111"/>
                        <a14:foregroundMark x1="556" y1="58778" x2="11111" y2="62667"/>
                        <a14:foregroundMark x1="90889" y1="25000" x2="85667" y2="23444"/>
                        <a14:foregroundMark x1="96000" y1="20889" x2="91444" y2="23444"/>
                        <a14:foregroundMark x1="43667" y1="90000" x2="39222" y2="9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3888" y="288219"/>
            <a:ext cx="2291076" cy="229107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907C190-E6F7-9592-2132-AB1259992281}"/>
              </a:ext>
            </a:extLst>
          </p:cNvPr>
          <p:cNvSpPr txBox="1"/>
          <p:nvPr/>
        </p:nvSpPr>
        <p:spPr>
          <a:xfrm>
            <a:off x="1063201" y="2681711"/>
            <a:ext cx="461121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Century Gothic" panose="020B0502020202020204" pitchFamily="34" charset="0"/>
              </a:rPr>
              <a:t>Как надо: P&amp;G и шампуни. У P&amp;G есть Head &amp; Shoulders (от перхоти) — его знак: бело-зеленая гамма и четкая надпись. И есть </a:t>
            </a:r>
            <a:r>
              <a:rPr lang="ru-RU" sz="2000" dirty="0" err="1">
                <a:latin typeface="Century Gothic" panose="020B0502020202020204" pitchFamily="34" charset="0"/>
              </a:rPr>
              <a:t>Pantene</a:t>
            </a:r>
            <a:r>
              <a:rPr lang="ru-RU" sz="2000" dirty="0">
                <a:latin typeface="Century Gothic" panose="020B0502020202020204" pitchFamily="34" charset="0"/>
              </a:rPr>
              <a:t> (для здоровья волос, блеск) — его знак: золотистые тона, изящный логотип. Их роли разные, и знаки идентификации подчеркивают это. Head &amp; Shoulders выглядит как «лекарство», </a:t>
            </a:r>
            <a:r>
              <a:rPr lang="ru-RU" sz="2000" dirty="0" err="1">
                <a:latin typeface="Century Gothic" panose="020B0502020202020204" pitchFamily="34" charset="0"/>
              </a:rPr>
              <a:t>Pantene</a:t>
            </a:r>
            <a:r>
              <a:rPr lang="ru-RU" sz="2000" dirty="0">
                <a:latin typeface="Century Gothic" panose="020B0502020202020204" pitchFamily="34" charset="0"/>
              </a:rPr>
              <a:t> — как «косметика». Визуальный конфликт отсутствует</a:t>
            </a:r>
          </a:p>
        </p:txBody>
      </p:sp>
    </p:spTree>
    <p:extLst>
      <p:ext uri="{BB962C8B-B14F-4D97-AF65-F5344CB8AC3E}">
        <p14:creationId xmlns:p14="http://schemas.microsoft.com/office/powerpoint/2010/main" val="1865548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9A9F236-27DD-EAD3-895B-2150DC917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A0F5FA-B1E8-6DA5-0BFA-AB6D28411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57021D5-9CB7-9E66-EE19-C5E6139A6B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7CB3160-6DF7-FEED-125C-D049B118D5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1149BF-5599-3386-5042-D4B37462D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Заключение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8382FAE-2D36-5EE1-3B4E-C943C85AA064}"/>
              </a:ext>
            </a:extLst>
          </p:cNvPr>
          <p:cNvSpPr txBox="1"/>
          <p:nvPr/>
        </p:nvSpPr>
        <p:spPr>
          <a:xfrm>
            <a:off x="1544099" y="1921694"/>
            <a:ext cx="885463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</a:rPr>
              <a:t>Подводя итог, можно сделать следующий вывод: знак идентификации — это не искусство, а инструмент стратегии.</a:t>
            </a:r>
          </a:p>
          <a:p>
            <a:pPr algn="ctr"/>
            <a:r>
              <a:rPr lang="ru-RU" sz="2400" dirty="0">
                <a:latin typeface="Century Gothic" panose="020B0502020202020204" pitchFamily="34" charset="0"/>
              </a:rPr>
              <a:t>Выбор между абстрактным символом и подробной эмблемой диктуется не вкусом дизайнера, а местом бренда в марочном портфеле компании.</a:t>
            </a:r>
          </a:p>
          <a:p>
            <a:pPr algn="ctr"/>
            <a:r>
              <a:rPr lang="ru-RU" sz="2400" dirty="0">
                <a:latin typeface="Century Gothic" panose="020B0502020202020204" pitchFamily="34" charset="0"/>
              </a:rPr>
              <a:t>Понимание этой взаимосвязи позволяет компаниям выстраивать гармоничные портфели, где каждый бренд говорит со своим потребителем на понятном ему визуальном языке, не мешая, а усиливая друг друга.</a:t>
            </a:r>
          </a:p>
        </p:txBody>
      </p:sp>
    </p:spTree>
    <p:extLst>
      <p:ext uri="{BB962C8B-B14F-4D97-AF65-F5344CB8AC3E}">
        <p14:creationId xmlns:p14="http://schemas.microsoft.com/office/powerpoint/2010/main" val="19812577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D29D31-55EB-11A5-25DF-2279C38A8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BF5BB7C-7687-2D4B-1182-C60E17E24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AF65F20-C01D-470D-52F6-97A3DDCCF7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81F0CB1-E6D7-388E-3725-F2536E93B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8BCF97-8827-7AA1-BA52-25FCCCCDA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Список источников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FE5BEAD-DCA1-BF24-4CCD-D6336B4C5068}"/>
              </a:ext>
            </a:extLst>
          </p:cNvPr>
          <p:cNvSpPr txBox="1"/>
          <p:nvPr/>
        </p:nvSpPr>
        <p:spPr>
          <a:xfrm>
            <a:off x="1668684" y="1599228"/>
            <a:ext cx="885463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1. </a:t>
            </a:r>
            <a:r>
              <a:rPr lang="ru-RU" sz="2400" dirty="0" err="1">
                <a:latin typeface="Century Gothic" panose="020B0502020202020204" pitchFamily="34" charset="0"/>
              </a:rPr>
              <a:t>Аакер</a:t>
            </a:r>
            <a:r>
              <a:rPr lang="ru-RU" sz="2400" dirty="0">
                <a:latin typeface="Century Gothic" panose="020B0502020202020204" pitchFamily="34" charset="0"/>
              </a:rPr>
              <a:t>, Д. (2003). Создание сильных брендов. (</a:t>
            </a:r>
            <a:r>
              <a:rPr lang="ru-RU" sz="2400" dirty="0" err="1">
                <a:latin typeface="Century Gothic" panose="020B0502020202020204" pitchFamily="34" charset="0"/>
              </a:rPr>
              <a:t>Aaker</a:t>
            </a:r>
            <a:r>
              <a:rPr lang="ru-RU" sz="2400" dirty="0">
                <a:latin typeface="Century Gothic" panose="020B0502020202020204" pitchFamily="34" charset="0"/>
              </a:rPr>
              <a:t>, D. Building </a:t>
            </a:r>
            <a:r>
              <a:rPr lang="ru-RU" sz="2400" dirty="0" err="1">
                <a:latin typeface="Century Gothic" panose="020B0502020202020204" pitchFamily="34" charset="0"/>
              </a:rPr>
              <a:t>Strong</a:t>
            </a:r>
            <a:r>
              <a:rPr lang="ru-RU" sz="2400" dirty="0">
                <a:latin typeface="Century Gothic" panose="020B0502020202020204" pitchFamily="34" charset="0"/>
              </a:rPr>
              <a:t> Brands).</a:t>
            </a:r>
          </a:p>
          <a:p>
            <a:r>
              <a:rPr lang="ru-RU" sz="2400" dirty="0">
                <a:latin typeface="Century Gothic" panose="020B0502020202020204" pitchFamily="34" charset="0"/>
              </a:rPr>
              <a:t>2. Келлер, К. Л. (2015). Стратегический бренд-менеджмент. (</a:t>
            </a:r>
            <a:r>
              <a:rPr lang="ru-RU" sz="2400" dirty="0" err="1">
                <a:latin typeface="Century Gothic" panose="020B0502020202020204" pitchFamily="34" charset="0"/>
              </a:rPr>
              <a:t>Keller</a:t>
            </a:r>
            <a:r>
              <a:rPr lang="ru-RU" sz="2400" dirty="0">
                <a:latin typeface="Century Gothic" panose="020B0502020202020204" pitchFamily="34" charset="0"/>
              </a:rPr>
              <a:t>, K. L. Strategic Brand Management).</a:t>
            </a:r>
          </a:p>
          <a:p>
            <a:r>
              <a:rPr lang="ru-RU" sz="2400" dirty="0">
                <a:latin typeface="Century Gothic" panose="020B0502020202020204" pitchFamily="34" charset="0"/>
              </a:rPr>
              <a:t>3. Уилер, А. (2013). Индивидуальность бренда. Руководство по созданию, продвижению и поддержке сильных брендов. (</a:t>
            </a:r>
            <a:r>
              <a:rPr lang="ru-RU" sz="2400" dirty="0" err="1">
                <a:latin typeface="Century Gothic" panose="020B0502020202020204" pitchFamily="34" charset="0"/>
              </a:rPr>
              <a:t>Wheeler</a:t>
            </a:r>
            <a:r>
              <a:rPr lang="ru-RU" sz="2400" dirty="0">
                <a:latin typeface="Century Gothic" panose="020B0502020202020204" pitchFamily="34" charset="0"/>
              </a:rPr>
              <a:t>, A. </a:t>
            </a:r>
            <a:r>
              <a:rPr lang="ru-RU" sz="2400" dirty="0" err="1">
                <a:latin typeface="Century Gothic" panose="020B0502020202020204" pitchFamily="34" charset="0"/>
              </a:rPr>
              <a:t>Designing</a:t>
            </a:r>
            <a:r>
              <a:rPr lang="ru-RU" sz="2400" dirty="0">
                <a:latin typeface="Century Gothic" panose="020B0502020202020204" pitchFamily="34" charset="0"/>
              </a:rPr>
              <a:t> Brand </a:t>
            </a:r>
            <a:r>
              <a:rPr lang="ru-RU" sz="2400" dirty="0" err="1">
                <a:latin typeface="Century Gothic" panose="020B0502020202020204" pitchFamily="34" charset="0"/>
              </a:rPr>
              <a:t>Identity</a:t>
            </a:r>
            <a:r>
              <a:rPr lang="ru-RU" sz="2400" dirty="0">
                <a:latin typeface="Century Gothic" panose="020B0502020202020204" pitchFamily="34" charset="0"/>
              </a:rPr>
              <a:t>).</a:t>
            </a:r>
          </a:p>
          <a:p>
            <a:r>
              <a:rPr lang="ru-RU" sz="2400" dirty="0">
                <a:latin typeface="Century Gothic" panose="020B0502020202020204" pitchFamily="34" charset="0"/>
              </a:rPr>
              <a:t>4. Орлова, Ю. (при участии Белоглазова, Т.). Портфель бренда: что такое марочный портфель компании и для чего он нужен бизнесу [Электронный ресурс] // </a:t>
            </a:r>
            <a:r>
              <a:rPr lang="ru-RU" sz="2400" dirty="0" err="1">
                <a:latin typeface="Century Gothic" panose="020B0502020202020204" pitchFamily="34" charset="0"/>
              </a:rPr>
              <a:t>Unisender</a:t>
            </a:r>
            <a:r>
              <a:rPr lang="ru-RU" sz="2400" dirty="0">
                <a:latin typeface="Century Gothic" panose="020B0502020202020204" pitchFamily="34" charset="0"/>
              </a:rPr>
              <a:t>. — 13.09.2024. — URL: https://www.unisender.com/ru/glossary/chto-takoe-portfel-brenda/</a:t>
            </a:r>
          </a:p>
        </p:txBody>
      </p:sp>
    </p:spTree>
    <p:extLst>
      <p:ext uri="{BB962C8B-B14F-4D97-AF65-F5344CB8AC3E}">
        <p14:creationId xmlns:p14="http://schemas.microsoft.com/office/powerpoint/2010/main" val="368337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EF5013E-253E-768C-8C71-5A3C8DF88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E854CCA-3BA1-8C5A-59BA-8E4136AF4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39C8965B-9856-2B22-700C-A22671F499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1BBDF02-5BF3-C2FE-7C9C-B6FA74499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3B7C15-C7CA-CFDE-D48A-4F0577A37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0533" y="191505"/>
            <a:ext cx="2750934" cy="1325563"/>
          </a:xfrm>
        </p:spPr>
        <p:txBody>
          <a:bodyPr/>
          <a:lstStyle/>
          <a:p>
            <a:r>
              <a:rPr lang="ru-RU" dirty="0"/>
              <a:t>Термины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832B01C-C321-5E98-5B0E-04B77584D6FA}"/>
              </a:ext>
            </a:extLst>
          </p:cNvPr>
          <p:cNvSpPr txBox="1"/>
          <p:nvPr/>
        </p:nvSpPr>
        <p:spPr>
          <a:xfrm>
            <a:off x="1668684" y="1341960"/>
            <a:ext cx="885463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Century Gothic" panose="020B0502020202020204" pitchFamily="34" charset="0"/>
              </a:rPr>
              <a:t>1. Знак идентификации </a:t>
            </a:r>
            <a:r>
              <a:rPr lang="ru-RU" sz="2000" dirty="0">
                <a:latin typeface="Century Gothic" panose="020B0502020202020204" pitchFamily="34" charset="0"/>
              </a:rPr>
              <a:t>- это юридически защищенный, уникальный визуальный, вербальный или сенсорный элемент (или их комбинация), который служит внешним выражением бренда, позволяя потребителю однозначно идентифицировать источник происхождения товара или услуги, отличать его от конкурентов и формировать в сознании устойчивый образ, связанный с ценностями и обещаниями бренда. </a:t>
            </a:r>
          </a:p>
          <a:p>
            <a:pPr marL="457200" indent="-457200">
              <a:buAutoNum type="arabicPeriod"/>
            </a:pPr>
            <a:endParaRPr lang="ru-RU" sz="2000" dirty="0">
              <a:latin typeface="Century Gothic" panose="020B0502020202020204" pitchFamily="34" charset="0"/>
            </a:endParaRPr>
          </a:p>
          <a:p>
            <a:r>
              <a:rPr lang="ru-RU" sz="2000" b="1" dirty="0">
                <a:latin typeface="Century Gothic" panose="020B0502020202020204" pitchFamily="34" charset="0"/>
              </a:rPr>
              <a:t>2. Марочный портфель </a:t>
            </a:r>
            <a:r>
              <a:rPr lang="ru-RU" sz="2000" dirty="0">
                <a:latin typeface="Century Gothic" panose="020B0502020202020204" pitchFamily="34" charset="0"/>
              </a:rPr>
              <a:t>— это совокупность всех брендов (включая суббренды и дочерние марки), которыми владеет одна компания, структурированная таким образом, чтобы максимизировать капитал компании, занимать разные рыночные ниши и минимизировать риски, связанные с рыночной конкуренцией.</a:t>
            </a:r>
          </a:p>
          <a:p>
            <a:endParaRPr lang="ru-RU" sz="2000" dirty="0">
              <a:latin typeface="Century Gothic" panose="020B0502020202020204" pitchFamily="34" charset="0"/>
            </a:endParaRPr>
          </a:p>
          <a:p>
            <a:r>
              <a:rPr lang="ru-RU" sz="2000" b="1" dirty="0">
                <a:latin typeface="Century Gothic" panose="020B0502020202020204" pitchFamily="34" charset="0"/>
              </a:rPr>
              <a:t>3. Мнемоника - </a:t>
            </a:r>
            <a:r>
              <a:rPr lang="ru-RU" sz="2000" dirty="0">
                <a:latin typeface="Century Gothic" panose="020B0502020202020204" pitchFamily="34" charset="0"/>
              </a:rPr>
              <a:t>это совокупность приемов и техник, облегчающих запоминание информации путем образования искусственных ассоциаций.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CE07B78-FCC1-BA0F-0EF0-7144B32F6A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04" b="89832" l="6012" r="89832">
                        <a14:foregroundMark x1="59682" y1="15827" x2="52431" y2="29178"/>
                        <a14:foregroundMark x1="52431" y1="29178" x2="61538" y2="17153"/>
                        <a14:foregroundMark x1="61538" y1="17153" x2="50663" y2="13793"/>
                        <a14:foregroundMark x1="50663" y1="13793" x2="50044" y2="14147"/>
                        <a14:foregroundMark x1="62246" y1="23165" x2="62511" y2="14589"/>
                        <a14:foregroundMark x1="62511" y1="14589" x2="53669" y2="7692"/>
                        <a14:foregroundMark x1="53669" y1="7692" x2="50044" y2="10787"/>
                        <a14:foregroundMark x1="12290" y1="65340" x2="6012" y2="670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97721" y="-310848"/>
            <a:ext cx="2922608" cy="29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22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85A4E8-85D7-A3DA-7357-1CC9EB622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00299E-042E-76BB-A9F9-13FCCD89D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6C33C98-403E-708A-A756-20035FF16F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B9A2707-6500-EF06-3833-4A169E3EF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625E0B-542B-D3B9-21B9-8948BA396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Что такое знак идентификации?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B762A1C-5211-1182-3B33-ABF7DDB8945D}"/>
              </a:ext>
            </a:extLst>
          </p:cNvPr>
          <p:cNvSpPr txBox="1"/>
          <p:nvPr/>
        </p:nvSpPr>
        <p:spPr>
          <a:xfrm>
            <a:off x="1544099" y="1690688"/>
            <a:ext cx="885463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В брендинге </a:t>
            </a:r>
            <a:r>
              <a:rPr lang="ru-RU" sz="2400" b="1" dirty="0">
                <a:latin typeface="Century Gothic" panose="020B0502020202020204" pitchFamily="34" charset="0"/>
              </a:rPr>
              <a:t>знак идентификации </a:t>
            </a:r>
            <a:r>
              <a:rPr lang="ru-RU" sz="2400" dirty="0">
                <a:latin typeface="Century Gothic" panose="020B0502020202020204" pitchFamily="34" charset="0"/>
              </a:rPr>
              <a:t>— это юридически защищенный визуальный элемент, который выполняет три главные функции: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>
                <a:latin typeface="Century Gothic" panose="020B0502020202020204" pitchFamily="34" charset="0"/>
              </a:rPr>
              <a:t>Идентификация: Отвечает на вопрос «Кто это?» (отличие от конкурентов).</a:t>
            </a:r>
          </a:p>
          <a:p>
            <a:pPr marL="457200" indent="-457200">
              <a:buAutoNum type="arabicPeriod"/>
            </a:pPr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>
                <a:latin typeface="Century Gothic" panose="020B0502020202020204" pitchFamily="34" charset="0"/>
              </a:rPr>
              <a:t>2. Дифференциация: Отвечает на вопрос «Чем он особенный?» (уникальность).</a:t>
            </a:r>
          </a:p>
          <a:p>
            <a:endParaRPr lang="ru-RU" sz="2400" dirty="0">
              <a:latin typeface="Century Gothic" panose="020B0502020202020204" pitchFamily="34" charset="0"/>
            </a:endParaRPr>
          </a:p>
          <a:p>
            <a:r>
              <a:rPr lang="ru-RU" sz="2400" dirty="0">
                <a:latin typeface="Century Gothic" panose="020B0502020202020204" pitchFamily="34" charset="0"/>
              </a:rPr>
              <a:t>3. Мнемоника: Помогает запомнить бренд и вызывает ассоциации.</a:t>
            </a:r>
          </a:p>
        </p:txBody>
      </p:sp>
    </p:spTree>
    <p:extLst>
      <p:ext uri="{BB962C8B-B14F-4D97-AF65-F5344CB8AC3E}">
        <p14:creationId xmlns:p14="http://schemas.microsoft.com/office/powerpoint/2010/main" val="3695809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84276C8-3908-B32C-8A65-6B85EC038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C9908BF-701E-7B15-BB22-628F7B3F2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1D94892C-D40B-4142-779C-05E6AFA866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5" y="-521787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205753D-6518-906A-7983-2A9875016B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DC97EC-8D40-296F-99C8-CE35E02E9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типы знаков идентификации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65DF652-023A-9B18-9AC4-46990715695C}"/>
              </a:ext>
            </a:extLst>
          </p:cNvPr>
          <p:cNvSpPr txBox="1"/>
          <p:nvPr/>
        </p:nvSpPr>
        <p:spPr>
          <a:xfrm>
            <a:off x="1287722" y="2055813"/>
            <a:ext cx="50523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Century Gothic" panose="020B0502020202020204" pitchFamily="34" charset="0"/>
              </a:rPr>
              <a:t>Словесный (Логотип): </a:t>
            </a:r>
            <a:r>
              <a:rPr lang="ru-RU" sz="2800" dirty="0">
                <a:latin typeface="Century Gothic" panose="020B0502020202020204" pitchFamily="34" charset="0"/>
              </a:rPr>
              <a:t>Уникальное начертание имени бренда. </a:t>
            </a:r>
          </a:p>
          <a:p>
            <a:r>
              <a:rPr lang="ru-RU" sz="2800" dirty="0">
                <a:latin typeface="Century Gothic" panose="020B0502020202020204" pitchFamily="34" charset="0"/>
              </a:rPr>
              <a:t>Легко читается и произносится.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FAC2DBB-5513-BC12-DE4F-B80D97D29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177" y="4805050"/>
            <a:ext cx="4402238" cy="149034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72D8AD0-F28C-5AF2-2784-49D3A607C5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121" y="1973729"/>
            <a:ext cx="3838306" cy="12054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F82A551-1527-ECAF-5386-551A4A170E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73" b="89937" l="3200" r="93967">
                        <a14:foregroundMark x1="63033" y1="16591" x2="28567" y2="42067"/>
                        <a14:foregroundMark x1="28567" y1="42067" x2="7967" y2="69084"/>
                        <a14:foregroundMark x1="7967" y1="69084" x2="20900" y2="81686"/>
                        <a14:foregroundMark x1="20900" y1="81686" x2="77300" y2="57933"/>
                        <a14:foregroundMark x1="77300" y1="57933" x2="87900" y2="34451"/>
                        <a14:foregroundMark x1="87900" y1="34451" x2="79433" y2="19402"/>
                        <a14:foregroundMark x1="79433" y1="19402" x2="50133" y2="28468"/>
                        <a14:foregroundMark x1="69300" y1="23572" x2="28600" y2="52312"/>
                        <a14:foregroundMark x1="28600" y1="52312" x2="79467" y2="35993"/>
                        <a14:foregroundMark x1="76233" y1="42702" x2="52833" y2="49592"/>
                        <a14:foregroundMark x1="52833" y1="49592" x2="62333" y2="56573"/>
                        <a14:foregroundMark x1="62333" y1="56573" x2="14133" y2="45059"/>
                        <a14:foregroundMark x1="14133" y1="45059" x2="23567" y2="39257"/>
                        <a14:foregroundMark x1="23567" y1="39257" x2="5967" y2="58205"/>
                        <a14:foregroundMark x1="5967" y1="58205" x2="5900" y2="58477"/>
                        <a14:foregroundMark x1="16033" y1="40617" x2="23167" y2="34995"/>
                        <a14:foregroundMark x1="4167" y1="66727" x2="3233" y2="67724"/>
                        <a14:foregroundMark x1="88567" y1="21306" x2="92800" y2="21124"/>
                        <a14:foregroundMark x1="92800" y1="21124" x2="90933" y2="39801"/>
                        <a14:foregroundMark x1="90933" y1="39801" x2="82300" y2="49955"/>
                        <a14:foregroundMark x1="88967" y1="42702" x2="71100" y2="69538"/>
                        <a14:foregroundMark x1="87733" y1="46872" x2="85267" y2="55394"/>
                        <a14:foregroundMark x1="85267" y1="55394" x2="77000" y2="68812"/>
                        <a14:foregroundMark x1="85933" y1="58749" x2="80033" y2="68268"/>
                        <a14:foregroundMark x1="80033" y1="68268" x2="79833" y2="68268"/>
                        <a14:foregroundMark x1="61433" y1="54306" x2="42800" y2="62285"/>
                        <a14:foregroundMark x1="42800" y1="62285" x2="30467" y2="59746"/>
                        <a14:foregroundMark x1="28300" y1="52040" x2="25333" y2="59655"/>
                        <a14:foregroundMark x1="25333" y1="59655" x2="25833" y2="58205"/>
                        <a14:foregroundMark x1="90767" y1="24388" x2="93967" y2="33998"/>
                        <a14:foregroundMark x1="93967" y1="33998" x2="88667" y2="40345"/>
                        <a14:foregroundMark x1="88667" y1="40345" x2="87800" y2="39619"/>
                        <a14:foregroundMark x1="82867" y1="10426" x2="63133" y2="11786"/>
                        <a14:foregroundMark x1="63133" y1="11786" x2="59067" y2="145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2071" y="3797431"/>
            <a:ext cx="4734046" cy="174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13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92B1A60-69CB-8B12-350E-9EC53FB75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67ECD99-8AAF-0A18-7BC3-7F54C0CEB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5FE5A6D-75BC-C1E1-9BBF-0020B55FC9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C8CAEC7-B248-F3F5-398A-9478DB157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EBE773-E4BE-BF77-371D-351CD44AE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типы знаков идентификации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5FBC170-1098-A104-A808-A21073AC4CA5}"/>
              </a:ext>
            </a:extLst>
          </p:cNvPr>
          <p:cNvSpPr txBox="1"/>
          <p:nvPr/>
        </p:nvSpPr>
        <p:spPr>
          <a:xfrm>
            <a:off x="6073868" y="2436803"/>
            <a:ext cx="4615552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latin typeface="Century Gothic" panose="020B0502020202020204" pitchFamily="34" charset="0"/>
              </a:rPr>
              <a:t>Изобразительный (Логотип-символ): </a:t>
            </a:r>
            <a:r>
              <a:rPr lang="ru-RU" sz="2400" dirty="0">
                <a:latin typeface="Century Gothic" panose="020B0502020202020204" pitchFamily="34" charset="0"/>
              </a:rPr>
              <a:t>Абстрактная или конкретная картинка без текста Хорошо работает на международном уровне, не требуя перевода.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5E81871-E932-BC8C-99E6-9B433331A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30730">
            <a:off x="1400459" y="1535924"/>
            <a:ext cx="2106875" cy="24104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6A0613D-C441-10CD-24D9-2C8A71460D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2335" y="4838000"/>
            <a:ext cx="4443983" cy="158548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8935DFF-0CD5-2C80-A0EC-842E0CF70C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2989" y1="29184" x2="66440" y2="43061"/>
                        <a14:foregroundMark x1="66440" y1="43061" x2="67527" y2="61224"/>
                        <a14:foregroundMark x1="67527" y1="61224" x2="59375" y2="72653"/>
                        <a14:foregroundMark x1="59375" y1="72653" x2="48234" y2="74898"/>
                        <a14:foregroundMark x1="48234" y1="74898" x2="39946" y2="62857"/>
                        <a14:foregroundMark x1="39946" y1="62857" x2="39810" y2="52449"/>
                        <a14:foregroundMark x1="56386" y1="36327" x2="59375" y2="54898"/>
                        <a14:foregroundMark x1="59375" y1="54898" x2="47554" y2="55714"/>
                        <a14:foregroundMark x1="57337" y1="47551" x2="52717" y2="55714"/>
                        <a14:foregroundMark x1="52717" y1="55714" x2="41712" y2="61633"/>
                        <a14:foregroundMark x1="41712" y1="61633" x2="52853" y2="58776"/>
                        <a14:foregroundMark x1="60326" y1="47143" x2="60598" y2="51633"/>
                        <a14:foregroundMark x1="57880" y1="32857" x2="64538" y2="38367"/>
                        <a14:foregroundMark x1="64538" y1="38367" x2="66712" y2="56939"/>
                        <a14:foregroundMark x1="66712" y1="56939" x2="64130" y2="60204"/>
                        <a14:foregroundMark x1="60598" y1="31429" x2="67663" y2="41837"/>
                        <a14:foregroundMark x1="60734" y1="28367" x2="65353" y2="38367"/>
                        <a14:foregroundMark x1="61413" y1="28571" x2="66712" y2="39592"/>
                        <a14:foregroundMark x1="66712" y1="39592" x2="66712" y2="39796"/>
                        <a14:foregroundMark x1="62500" y1="28776" x2="68071" y2="38367"/>
                        <a14:foregroundMark x1="68071" y1="38367" x2="68207" y2="40612"/>
                        <a14:foregroundMark x1="36141" y1="65306" x2="39946" y2="687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6826" y="2067171"/>
            <a:ext cx="4615552" cy="307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916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5FE3BBF-F4D5-4238-4240-0181A84B5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B6FBB2-76B0-E7E9-34DF-36BD996CB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96462EE-FE6F-65A9-660D-68E744849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0031D45-1D25-8FCA-FFDB-E9E4D8638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61A98B-1A24-91C3-2617-98DB32F5E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типы знаков идентификации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B1ECEC2-D1DB-DC2F-27C6-70EEA3E32545}"/>
              </a:ext>
            </a:extLst>
          </p:cNvPr>
          <p:cNvSpPr txBox="1"/>
          <p:nvPr/>
        </p:nvSpPr>
        <p:spPr>
          <a:xfrm>
            <a:off x="1287722" y="2055813"/>
            <a:ext cx="461555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atin typeface="Century Gothic" panose="020B0502020202020204" pitchFamily="34" charset="0"/>
              </a:rPr>
              <a:t>Комбинированный: </a:t>
            </a:r>
            <a:r>
              <a:rPr lang="ru-RU" sz="2400" dirty="0">
                <a:latin typeface="Century Gothic" panose="020B0502020202020204" pitchFamily="34" charset="0"/>
              </a:rPr>
              <a:t>Самый популярный тип — картинка + текст </a:t>
            </a:r>
          </a:p>
          <a:p>
            <a:pPr lvl="0"/>
            <a:r>
              <a:rPr lang="ru-RU" sz="2400" dirty="0">
                <a:latin typeface="Century Gothic" panose="020B0502020202020204" pitchFamily="34" charset="0"/>
              </a:rPr>
              <a:t>Позволяет со временем «отвязать» картинку от текста, когда бренд становится узнаваемым.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9300B7D-F917-E2C2-C58E-D7728904AA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690688"/>
            <a:ext cx="2986082" cy="29939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512A4F4-3ED5-A29C-4291-11B78EE3F0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26" b="99111" l="9667" r="90000">
                        <a14:foregroundMark x1="18167" y1="81630" x2="61500" y2="86370"/>
                        <a14:foregroundMark x1="61500" y1="86370" x2="28833" y2="90815"/>
                        <a14:foregroundMark x1="28833" y1="90815" x2="66500" y2="92296"/>
                        <a14:foregroundMark x1="20583" y1="79704" x2="16417" y2="93926"/>
                        <a14:foregroundMark x1="16417" y1="93926" x2="37917" y2="97630"/>
                        <a14:foregroundMark x1="37917" y1="97630" x2="84167" y2="87407"/>
                        <a14:foregroundMark x1="84167" y1="87407" x2="75583" y2="78667"/>
                        <a14:foregroundMark x1="75583" y1="78667" x2="9667" y2="84296"/>
                        <a14:foregroundMark x1="78583" y1="85481" x2="57083" y2="98519"/>
                        <a14:foregroundMark x1="57083" y1="98519" x2="21083" y2="88593"/>
                        <a14:foregroundMark x1="80500" y1="83556" x2="74583" y2="95852"/>
                        <a14:foregroundMark x1="74583" y1="95852" x2="69083" y2="94074"/>
                        <a14:foregroundMark x1="82917" y1="84741" x2="75333" y2="96889"/>
                        <a14:foregroundMark x1="75333" y1="96889" x2="73250" y2="95259"/>
                        <a14:foregroundMark x1="83167" y1="85630" x2="74583" y2="99111"/>
                        <a14:foregroundMark x1="74583" y1="99111" x2="73000" y2="98963"/>
                        <a14:foregroundMark x1="28667" y1="48296" x2="26833" y2="55556"/>
                        <a14:foregroundMark x1="26833" y1="55556" x2="33000" y2="58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9876" y="4279686"/>
            <a:ext cx="4104412" cy="23087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2253C21-B5EB-0F5F-9884-4A004A934E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8710" y1="41500" x2="24516" y2="45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9542" y="4604577"/>
            <a:ext cx="2571372" cy="165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6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9EF997E-2BDD-1539-6D70-0FE5C7CAC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F6AFEE1-33F6-DD57-4F44-5D65E6253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5F337E9-D793-98DE-4933-73C8CB839B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F957EED-06EF-7B7A-1DBC-7011899A68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C2A2D3-F0DA-E84F-63EC-024BC8DD9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типы знаков идентификации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FE79AB8-8B58-3E1D-5BDF-292753E7DFB7}"/>
              </a:ext>
            </a:extLst>
          </p:cNvPr>
          <p:cNvSpPr txBox="1"/>
          <p:nvPr/>
        </p:nvSpPr>
        <p:spPr>
          <a:xfrm>
            <a:off x="6294251" y="2565609"/>
            <a:ext cx="461555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atin typeface="Century Gothic" panose="020B0502020202020204" pitchFamily="34" charset="0"/>
              </a:rPr>
              <a:t>Объемный:</a:t>
            </a:r>
            <a:r>
              <a:rPr lang="ru-RU" sz="2400" dirty="0">
                <a:latin typeface="Century Gothic" panose="020B0502020202020204" pitchFamily="34" charset="0"/>
              </a:rPr>
              <a:t> Форма продукта или упаковки</a:t>
            </a:r>
          </a:p>
          <a:p>
            <a:pPr lvl="0"/>
            <a:endParaRPr lang="ru-RU" sz="2400" dirty="0">
              <a:latin typeface="Century Gothic" panose="020B0502020202020204" pitchFamily="34" charset="0"/>
            </a:endParaRPr>
          </a:p>
          <a:p>
            <a:pPr lvl="0"/>
            <a:endParaRPr lang="ru-RU" sz="2400" dirty="0">
              <a:latin typeface="Century Gothic" panose="020B0502020202020204" pitchFamily="34" charset="0"/>
            </a:endParaRPr>
          </a:p>
          <a:p>
            <a:pPr lvl="0"/>
            <a:r>
              <a:rPr lang="ru-RU" sz="3200" b="1" dirty="0">
                <a:latin typeface="Century Gothic" panose="020B0502020202020204" pitchFamily="34" charset="0"/>
              </a:rPr>
              <a:t>Цвет и Паттерн</a:t>
            </a:r>
            <a:r>
              <a:rPr lang="ru-RU" sz="2400" dirty="0">
                <a:latin typeface="Century Gothic" panose="020B0502020202020204" pitchFamily="34" charset="0"/>
              </a:rPr>
              <a:t>: Устойчивые сочетания цветов или узоров (красный цвет Ferrari, клетчатый узор Burberry, фирменный синий Tiffany).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DE8CC9B-2227-F59A-91EB-62152A6F7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63" b="96563" l="10000" r="90000">
                        <a14:foregroundMark x1="54063" y1="7813" x2="46250" y2="6563"/>
                        <a14:foregroundMark x1="57188" y1="88125" x2="38750" y2="90938"/>
                        <a14:foregroundMark x1="38750" y1="90938" x2="38125" y2="88750"/>
                        <a14:foregroundMark x1="56563" y1="89688" x2="45625" y2="94375"/>
                        <a14:foregroundMark x1="61250" y1="91250" x2="56875" y2="965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098" y="1014613"/>
            <a:ext cx="3390626" cy="33906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DC6C22C-F4D4-4A45-880F-ED1C23AAD6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673" b="90026" l="3466" r="96021">
                        <a14:foregroundMark x1="8601" y1="21228" x2="8601" y2="36573"/>
                        <a14:foregroundMark x1="8601" y1="36573" x2="10141" y2="36573"/>
                        <a14:foregroundMark x1="5648" y1="16880" x2="3466" y2="30179"/>
                        <a14:foregroundMark x1="3466" y1="30179" x2="6162" y2="39642"/>
                        <a14:foregroundMark x1="53145" y1="90281" x2="46983" y2="86189"/>
                        <a14:foregroundMark x1="46983" y1="86189" x2="46983" y2="84399"/>
                        <a14:foregroundMark x1="86136" y1="65985" x2="91142" y2="75703"/>
                        <a14:foregroundMark x1="91142" y1="75703" x2="92555" y2="58312"/>
                        <a14:foregroundMark x1="92555" y1="58312" x2="88832" y2="49616"/>
                        <a14:foregroundMark x1="96021" y1="71611" x2="95635" y2="74425"/>
                        <a14:foregroundMark x1="35045" y1="9463" x2="30424" y2="13811"/>
                        <a14:foregroundMark x1="31836" y1="7673" x2="28626" y2="168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4303" y="2015681"/>
            <a:ext cx="3946358" cy="1980778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снимок экрана, дизайн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30ACC7F5-24A4-39F0-16C2-A40476017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4843" y="4294614"/>
            <a:ext cx="3314845" cy="225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03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0D3A866-3262-C130-75D9-F97547719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C1A18BB-B56A-AEFA-A5CF-A5BF96199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904637A-0E5A-DBC8-156D-B0144CF7C2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315018">
            <a:off x="-2401246" y="-633415"/>
            <a:ext cx="5640689" cy="79015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2DE6069-4484-EBA5-A0EC-25603D021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4661">
            <a:off x="8817473" y="-707855"/>
            <a:ext cx="5661685" cy="805045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34E316-049C-8AA0-371A-BD933A8C0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марочный портфель?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8453BD9-6295-23B7-6062-265B1D177F70}"/>
              </a:ext>
            </a:extLst>
          </p:cNvPr>
          <p:cNvSpPr txBox="1"/>
          <p:nvPr/>
        </p:nvSpPr>
        <p:spPr>
          <a:xfrm>
            <a:off x="1544099" y="1791992"/>
            <a:ext cx="885463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Century Gothic" panose="020B0502020202020204" pitchFamily="34" charset="0"/>
              </a:rPr>
              <a:t>Термин «портфель» (</a:t>
            </a:r>
            <a:r>
              <a:rPr lang="ru-RU" sz="2000" dirty="0" err="1">
                <a:latin typeface="Century Gothic" panose="020B0502020202020204" pitchFamily="34" charset="0"/>
              </a:rPr>
              <a:t>portfolio</a:t>
            </a:r>
            <a:r>
              <a:rPr lang="ru-RU" sz="2000" dirty="0">
                <a:latin typeface="Century Gothic" panose="020B0502020202020204" pitchFamily="34" charset="0"/>
              </a:rPr>
              <a:t>) пришел в маркетинг из финансовой сферы. В финансах инвестиционный портфель — это набор ценных бумаг (акций, облигаций), который инвестор собирает для достижения своих целей: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•Диверсификация рисков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•Баланс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•Синергия</a:t>
            </a:r>
          </a:p>
          <a:p>
            <a:endParaRPr lang="ru-RU" sz="2000" dirty="0">
              <a:latin typeface="Century Gothic" panose="020B0502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F95F741-D6F2-2D8C-0390-A32416998F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917" r="90000">
                        <a14:foregroundMark x1="19333" y1="74143" x2="16833" y2="82286"/>
                        <a14:foregroundMark x1="16833" y1="82286" x2="23667" y2="88286"/>
                        <a14:foregroundMark x1="23667" y1="88286" x2="30083" y2="81571"/>
                        <a14:foregroundMark x1="30083" y1="81571" x2="25417" y2="72000"/>
                        <a14:foregroundMark x1="25417" y1="72000" x2="21250" y2="70571"/>
                        <a14:foregroundMark x1="8917" y1="77571" x2="12333" y2="66857"/>
                        <a14:foregroundMark x1="12333" y1="66857" x2="15500" y2="41143"/>
                        <a14:foregroundMark x1="15500" y1="41143" x2="17500" y2="51429"/>
                        <a14:foregroundMark x1="17500" y1="51429" x2="17083" y2="62286"/>
                        <a14:foregroundMark x1="17083" y1="62286" x2="18750" y2="62571"/>
                        <a14:foregroundMark x1="21583" y1="53429" x2="21917" y2="51857"/>
                        <a14:foregroundMark x1="18917" y1="42429" x2="21750" y2="41000"/>
                        <a14:foregroundMark x1="18250" y1="73429" x2="25167" y2="71286"/>
                        <a14:foregroundMark x1="25167" y1="71286" x2="27167" y2="73000"/>
                        <a14:foregroundMark x1="47917" y1="67286" x2="56083" y2="66429"/>
                        <a14:foregroundMark x1="30083" y1="16143" x2="26667" y2="17143"/>
                        <a14:foregroundMark x1="32250" y1="17714" x2="27333" y2="20714"/>
                        <a14:foregroundMark x1="27333" y1="20714" x2="27917" y2="12429"/>
                        <a14:foregroundMark x1="27917" y1="12429" x2="31667" y2="20143"/>
                        <a14:foregroundMark x1="31667" y1="20143" x2="31417" y2="21143"/>
                        <a14:foregroundMark x1="32833" y1="16429" x2="28250" y2="12429"/>
                        <a14:foregroundMark x1="28250" y1="12429" x2="26333" y2="17857"/>
                        <a14:foregroundMark x1="23917" y1="73571" x2="21083" y2="77143"/>
                        <a14:foregroundMark x1="20583" y1="70857" x2="20583" y2="70857"/>
                        <a14:foregroundMark x1="33250" y1="13000" x2="30000" y2="13571"/>
                        <a14:foregroundMark x1="30000" y1="13571" x2="30000" y2="13571"/>
                        <a14:foregroundMark x1="45667" y1="58571" x2="49750" y2="64857"/>
                        <a14:foregroundMark x1="49750" y1="64857" x2="50833" y2="60143"/>
                        <a14:foregroundMark x1="26917" y1="13286" x2="26417" y2="218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8800" y="3113105"/>
            <a:ext cx="5715000" cy="33337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C86EB18-DBE9-77F6-A355-0B27DB35AF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50" b="89967" l="2425" r="97157">
                        <a14:foregroundMark x1="76254" y1="37458" x2="52425" y2="35786"/>
                        <a14:foregroundMark x1="52425" y1="35786" x2="20401" y2="43144"/>
                        <a14:foregroundMark x1="20401" y1="43144" x2="65552" y2="45819"/>
                        <a14:foregroundMark x1="65552" y1="45819" x2="69732" y2="33528"/>
                        <a14:foregroundMark x1="69732" y1="33528" x2="14214" y2="36037"/>
                        <a14:foregroundMark x1="14214" y1="36037" x2="5936" y2="49749"/>
                        <a14:foregroundMark x1="5936" y1="49749" x2="20151" y2="73411"/>
                        <a14:foregroundMark x1="20151" y1="73411" x2="50585" y2="72826"/>
                        <a14:foregroundMark x1="50585" y1="72826" x2="60368" y2="61789"/>
                        <a14:foregroundMark x1="60368" y1="61789" x2="60368" y2="61789"/>
                        <a14:foregroundMark x1="6187" y1="42726" x2="2425" y2="49498"/>
                        <a14:foregroundMark x1="2425" y1="49498" x2="3344" y2="51171"/>
                        <a14:foregroundMark x1="16973" y1="42559" x2="21739" y2="49415"/>
                        <a14:foregroundMark x1="21739" y1="49415" x2="14047" y2="50502"/>
                        <a14:foregroundMark x1="14047" y1="50502" x2="14465" y2="49916"/>
                        <a14:foregroundMark x1="81605" y1="34615" x2="81773" y2="38796"/>
                        <a14:foregroundMark x1="78428" y1="31187" x2="80602" y2="34950"/>
                        <a14:foregroundMark x1="72993" y1="30351" x2="78094" y2="33946"/>
                        <a14:foregroundMark x1="79933" y1="26338" x2="92809" y2="33278"/>
                        <a14:foregroundMark x1="92809" y1="33278" x2="92391" y2="41304"/>
                        <a14:foregroundMark x1="92391" y1="41304" x2="85284" y2="40468"/>
                        <a14:foregroundMark x1="85284" y1="40468" x2="82609" y2="38462"/>
                        <a14:foregroundMark x1="91722" y1="35284" x2="94732" y2="43980"/>
                        <a14:foregroundMark x1="94732" y1="43980" x2="92893" y2="47910"/>
                        <a14:foregroundMark x1="95485" y1="36288" x2="97157" y2="43227"/>
                        <a14:foregroundMark x1="97157" y1="43227" x2="96823" y2="435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4893" y="3667748"/>
            <a:ext cx="3240903" cy="324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383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1121</Words>
  <Application>Microsoft Office PowerPoint</Application>
  <PresentationFormat>Произвольный</PresentationFormat>
  <Paragraphs>95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Знак идентификации как инструмент брендинга. Взаимосвязь роли бренда в марочном портфеле с типом знака идентификации.</vt:lpstr>
      <vt:lpstr>Введение</vt:lpstr>
      <vt:lpstr>Термины</vt:lpstr>
      <vt:lpstr>Что такое знак идентификации?</vt:lpstr>
      <vt:lpstr>Основные типы знаков идентификации </vt:lpstr>
      <vt:lpstr>Основные типы знаков идентификации </vt:lpstr>
      <vt:lpstr>Основные типы знаков идентификации </vt:lpstr>
      <vt:lpstr>Основные типы знаков идентификации </vt:lpstr>
      <vt:lpstr>Что такое марочный портфель?</vt:lpstr>
      <vt:lpstr>Определение </vt:lpstr>
      <vt:lpstr>Цели и задачи марочного портфеля </vt:lpstr>
      <vt:lpstr>Цели и задачи марочного портфеля </vt:lpstr>
      <vt:lpstr>Цели и задачи марочного портфеля </vt:lpstr>
      <vt:lpstr>Цели и задачи марочного портфеля </vt:lpstr>
      <vt:lpstr>Роли брендов в марочном портфеле </vt:lpstr>
      <vt:lpstr>Роли брендов в марочном портфеле </vt:lpstr>
      <vt:lpstr>Роли брендов в марочном портфеле </vt:lpstr>
      <vt:lpstr>Роли брендов в марочном портфеле </vt:lpstr>
      <vt:lpstr>Как портфель управляет знаками </vt:lpstr>
      <vt:lpstr>Как надо и не надо </vt:lpstr>
      <vt:lpstr>Заключение </vt:lpstr>
      <vt:lpstr>Список источников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 идентификации как инструмент брендинга. Взаимосвязь роли бренда в марочном портфеле с типом знака идентификации.</dc:title>
  <dc:creator>Вероника Рямбова</dc:creator>
  <cp:lastModifiedBy>Anna</cp:lastModifiedBy>
  <cp:revision>2</cp:revision>
  <dcterms:created xsi:type="dcterms:W3CDTF">2026-02-13T19:18:06Z</dcterms:created>
  <dcterms:modified xsi:type="dcterms:W3CDTF">2026-05-05T11:34:15Z</dcterms:modified>
</cp:coreProperties>
</file>